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57" r:id="rId4"/>
    <p:sldId id="273" r:id="rId5"/>
    <p:sldId id="274" r:id="rId6"/>
    <p:sldId id="267" r:id="rId7"/>
    <p:sldId id="268" r:id="rId8"/>
    <p:sldId id="269" r:id="rId9"/>
    <p:sldId id="258" r:id="rId10"/>
    <p:sldId id="259" r:id="rId11"/>
    <p:sldId id="260" r:id="rId12"/>
    <p:sldId id="275" r:id="rId13"/>
    <p:sldId id="276" r:id="rId14"/>
    <p:sldId id="261" r:id="rId15"/>
    <p:sldId id="262" r:id="rId16"/>
    <p:sldId id="270" r:id="rId17"/>
    <p:sldId id="271" r:id="rId18"/>
    <p:sldId id="26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35" autoAdjust="0"/>
    <p:restoredTop sz="94660"/>
  </p:normalViewPr>
  <p:slideViewPr>
    <p:cSldViewPr snapToGrid="0">
      <p:cViewPr varScale="1">
        <p:scale>
          <a:sx n="64" d="100"/>
          <a:sy n="64" d="100"/>
        </p:scale>
        <p:origin x="63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Internet</a:t>
            </a:r>
            <a:r>
              <a:rPr lang="en-US" baseline="0" dirty="0"/>
              <a:t> Shutdown a major problem in India!</a:t>
            </a:r>
            <a:endParaRPr lang="en-US" dirty="0"/>
          </a:p>
        </c:rich>
      </c:tx>
      <c:layout>
        <c:manualLayout>
          <c:xMode val="edge"/>
          <c:yMode val="edge"/>
          <c:x val="0.24169273229070834"/>
          <c:y val="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No of cases</c:v>
                </c:pt>
              </c:strCache>
            </c:strRef>
          </c:tx>
          <c:spPr>
            <a:solidFill>
              <a:schemeClr val="accent1"/>
            </a:solidFill>
            <a:ln>
              <a:noFill/>
            </a:ln>
            <a:effectLst/>
          </c:spPr>
          <c:invertIfNegative val="0"/>
          <c:cat>
            <c:numRef>
              <c:f>Sheet1!$A$2:$A$12</c:f>
              <c:numCache>
                <c:formatCode>General</c:formatCode>
                <c:ptCount val="11"/>
                <c:pt idx="0">
                  <c:v>2012</c:v>
                </c:pt>
                <c:pt idx="1">
                  <c:v>2013</c:v>
                </c:pt>
                <c:pt idx="2">
                  <c:v>2014</c:v>
                </c:pt>
                <c:pt idx="3">
                  <c:v>2015</c:v>
                </c:pt>
                <c:pt idx="4">
                  <c:v>2016</c:v>
                </c:pt>
                <c:pt idx="5">
                  <c:v>2017</c:v>
                </c:pt>
                <c:pt idx="6">
                  <c:v>2018</c:v>
                </c:pt>
                <c:pt idx="7">
                  <c:v>2019</c:v>
                </c:pt>
                <c:pt idx="8">
                  <c:v>2020</c:v>
                </c:pt>
                <c:pt idx="9">
                  <c:v>2021</c:v>
                </c:pt>
                <c:pt idx="10">
                  <c:v>2022</c:v>
                </c:pt>
              </c:numCache>
            </c:numRef>
          </c:cat>
          <c:val>
            <c:numRef>
              <c:f>Sheet1!$B$2:$B$12</c:f>
              <c:numCache>
                <c:formatCode>General</c:formatCode>
                <c:ptCount val="11"/>
                <c:pt idx="0">
                  <c:v>12</c:v>
                </c:pt>
                <c:pt idx="1">
                  <c:v>22</c:v>
                </c:pt>
                <c:pt idx="2">
                  <c:v>17</c:v>
                </c:pt>
                <c:pt idx="3">
                  <c:v>33</c:v>
                </c:pt>
                <c:pt idx="4">
                  <c:v>75</c:v>
                </c:pt>
                <c:pt idx="5">
                  <c:v>109</c:v>
                </c:pt>
                <c:pt idx="6">
                  <c:v>188</c:v>
                </c:pt>
                <c:pt idx="7">
                  <c:v>106</c:v>
                </c:pt>
                <c:pt idx="8">
                  <c:v>129</c:v>
                </c:pt>
                <c:pt idx="9">
                  <c:v>182</c:v>
                </c:pt>
                <c:pt idx="10">
                  <c:v>82</c:v>
                </c:pt>
              </c:numCache>
            </c:numRef>
          </c:val>
          <c:extLst>
            <c:ext xmlns:c16="http://schemas.microsoft.com/office/drawing/2014/chart" uri="{C3380CC4-5D6E-409C-BE32-E72D297353CC}">
              <c16:uniqueId val="{00000000-4205-45EC-88CB-8671036950CA}"/>
            </c:ext>
          </c:extLst>
        </c:ser>
        <c:dLbls>
          <c:showLegendKey val="0"/>
          <c:showVal val="0"/>
          <c:showCatName val="0"/>
          <c:showSerName val="0"/>
          <c:showPercent val="0"/>
          <c:showBubbleSize val="0"/>
        </c:dLbls>
        <c:gapWidth val="219"/>
        <c:overlap val="-27"/>
        <c:axId val="170968528"/>
        <c:axId val="170970192"/>
      </c:barChart>
      <c:catAx>
        <c:axId val="1709685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0970192"/>
        <c:crosses val="autoZero"/>
        <c:auto val="1"/>
        <c:lblAlgn val="ctr"/>
        <c:lblOffset val="100"/>
        <c:noMultiLvlLbl val="0"/>
      </c:catAx>
      <c:valAx>
        <c:axId val="1709701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09685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dirty="0"/>
              <a:t>File</a:t>
            </a:r>
            <a:r>
              <a:rPr lang="en-IN" baseline="0" dirty="0"/>
              <a:t> size before and after compression</a:t>
            </a:r>
            <a:endParaRPr lang="en-IN"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Original size</c:v>
                </c:pt>
              </c:strCache>
            </c:strRef>
          </c:tx>
          <c:spPr>
            <a:solidFill>
              <a:schemeClr val="accent1"/>
            </a:solidFill>
            <a:ln>
              <a:noFill/>
            </a:ln>
            <a:effectLst/>
            <a:sp3d/>
          </c:spPr>
          <c:invertIfNegative val="0"/>
          <c:cat>
            <c:strRef>
              <c:f>Sheet1!$A$2:$A$7</c:f>
              <c:strCache>
                <c:ptCount val="6"/>
                <c:pt idx="0">
                  <c:v>Picture (JPG)</c:v>
                </c:pt>
                <c:pt idx="1">
                  <c:v>Picture (PNG)</c:v>
                </c:pt>
                <c:pt idx="2">
                  <c:v>Audio (MP3)</c:v>
                </c:pt>
                <c:pt idx="3">
                  <c:v>Audio (WAV)</c:v>
                </c:pt>
                <c:pt idx="4">
                  <c:v>Video (MP4)</c:v>
                </c:pt>
                <c:pt idx="5">
                  <c:v>Document (PDF)</c:v>
                </c:pt>
              </c:strCache>
            </c:strRef>
          </c:cat>
          <c:val>
            <c:numRef>
              <c:f>Sheet1!$B$2:$B$7</c:f>
              <c:numCache>
                <c:formatCode>General</c:formatCode>
                <c:ptCount val="6"/>
                <c:pt idx="0">
                  <c:v>471698</c:v>
                </c:pt>
                <c:pt idx="1">
                  <c:v>195492</c:v>
                </c:pt>
                <c:pt idx="2">
                  <c:v>307486</c:v>
                </c:pt>
                <c:pt idx="3">
                  <c:v>195492</c:v>
                </c:pt>
                <c:pt idx="4">
                  <c:v>1300000</c:v>
                </c:pt>
                <c:pt idx="5">
                  <c:v>53043</c:v>
                </c:pt>
              </c:numCache>
            </c:numRef>
          </c:val>
          <c:extLst>
            <c:ext xmlns:c16="http://schemas.microsoft.com/office/drawing/2014/chart" uri="{C3380CC4-5D6E-409C-BE32-E72D297353CC}">
              <c16:uniqueId val="{00000000-C24B-4D0C-BD4A-8FA39AC0E681}"/>
            </c:ext>
          </c:extLst>
        </c:ser>
        <c:ser>
          <c:idx val="1"/>
          <c:order val="1"/>
          <c:tx>
            <c:strRef>
              <c:f>Sheet1!$C$1</c:f>
              <c:strCache>
                <c:ptCount val="1"/>
                <c:pt idx="0">
                  <c:v>Compressed size</c:v>
                </c:pt>
              </c:strCache>
            </c:strRef>
          </c:tx>
          <c:spPr>
            <a:solidFill>
              <a:schemeClr val="accent2"/>
            </a:solidFill>
            <a:ln>
              <a:noFill/>
            </a:ln>
            <a:effectLst/>
            <a:sp3d/>
          </c:spPr>
          <c:invertIfNegative val="0"/>
          <c:cat>
            <c:strRef>
              <c:f>Sheet1!$A$2:$A$7</c:f>
              <c:strCache>
                <c:ptCount val="6"/>
                <c:pt idx="0">
                  <c:v>Picture (JPG)</c:v>
                </c:pt>
                <c:pt idx="1">
                  <c:v>Picture (PNG)</c:v>
                </c:pt>
                <c:pt idx="2">
                  <c:v>Audio (MP3)</c:v>
                </c:pt>
                <c:pt idx="3">
                  <c:v>Audio (WAV)</c:v>
                </c:pt>
                <c:pt idx="4">
                  <c:v>Video (MP4)</c:v>
                </c:pt>
                <c:pt idx="5">
                  <c:v>Document (PDF)</c:v>
                </c:pt>
              </c:strCache>
            </c:strRef>
          </c:cat>
          <c:val>
            <c:numRef>
              <c:f>Sheet1!$C$2:$C$7</c:f>
              <c:numCache>
                <c:formatCode>General</c:formatCode>
                <c:ptCount val="6"/>
                <c:pt idx="0">
                  <c:v>202221</c:v>
                </c:pt>
                <c:pt idx="1">
                  <c:v>83034</c:v>
                </c:pt>
                <c:pt idx="2">
                  <c:v>154068</c:v>
                </c:pt>
                <c:pt idx="3">
                  <c:v>83034</c:v>
                </c:pt>
                <c:pt idx="4">
                  <c:v>462500</c:v>
                </c:pt>
                <c:pt idx="5">
                  <c:v>29798</c:v>
                </c:pt>
              </c:numCache>
            </c:numRef>
          </c:val>
          <c:extLst>
            <c:ext xmlns:c16="http://schemas.microsoft.com/office/drawing/2014/chart" uri="{C3380CC4-5D6E-409C-BE32-E72D297353CC}">
              <c16:uniqueId val="{00000001-C24B-4D0C-BD4A-8FA39AC0E681}"/>
            </c:ext>
          </c:extLst>
        </c:ser>
        <c:dLbls>
          <c:showLegendKey val="0"/>
          <c:showVal val="0"/>
          <c:showCatName val="0"/>
          <c:showSerName val="0"/>
          <c:showPercent val="0"/>
          <c:showBubbleSize val="0"/>
        </c:dLbls>
        <c:gapWidth val="150"/>
        <c:shape val="box"/>
        <c:axId val="704230768"/>
        <c:axId val="704228688"/>
        <c:axId val="0"/>
      </c:bar3DChart>
      <c:catAx>
        <c:axId val="704230768"/>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04228688"/>
        <c:crosses val="autoZero"/>
        <c:auto val="1"/>
        <c:lblAlgn val="ctr"/>
        <c:lblOffset val="100"/>
        <c:noMultiLvlLbl val="0"/>
      </c:catAx>
      <c:valAx>
        <c:axId val="7042286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042307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jpeg>
</file>

<file path=ppt/media/image10.jpe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F6D38-5C46-4ADB-D4BB-96CFD57299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D9D1C9B-EC3A-9A11-E426-BC44A47A19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628D846-A9A3-4098-A9E2-DA06FA9EE62C}"/>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30CB2061-97E8-96AA-4C62-557837687ED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9C0584-D036-5CA2-D2AD-A926CE8CEDF3}"/>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417847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6C4FD-FC7C-2CDD-6E12-0E036A4CFDD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FB9CDF6-3F0B-319E-F4AD-CC43102698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323B5E-3231-32AA-010C-DA2B28D8FFF7}"/>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6C5769D2-8E65-D654-734E-6BF3C12ACB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B34C63E-389D-C827-94C8-43AC501FED17}"/>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455306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CE9FDC-334C-64BB-FFA5-BAAC6542524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3867A71-7AB6-7519-9487-91FBAB4BD08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1B9769-3D9F-EB2E-F5C4-BD99BD2F2A69}"/>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794C12BC-8EDB-254C-8FCD-EE01DB3154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1F3228-261C-9643-11BD-451596B6B748}"/>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8613570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1156725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7224190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9723058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6954022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82D966-6132-488F-A4F2-0E1F793DFE91}" type="datetimeFigureOut">
              <a:rPr lang="en-IN" smtClean="0"/>
              <a:t>26-08-2022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3952709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82D966-6132-488F-A4F2-0E1F793DFE91}" type="datetimeFigureOut">
              <a:rPr lang="en-IN" smtClean="0"/>
              <a:t>26-08-2022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471005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82D966-6132-488F-A4F2-0E1F793DFE91}" type="datetimeFigureOut">
              <a:rPr lang="en-IN" smtClean="0"/>
              <a:t>26-08-2022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1187311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489836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7FA4E-1762-3600-62A6-D97176753BC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739CEA9-3009-8C2E-200A-EBB90B322F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8777E0B-5E7E-4DA9-F0B8-98A30E808284}"/>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AC557723-8793-CA51-8808-2098FE4577E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CB5A5E-A94B-F764-6FA5-226D3CE78473}"/>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425596059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40876804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1415313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8610450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259966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96243799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082D966-6132-488F-A4F2-0E1F793DFE91}" type="datetimeFigureOut">
              <a:rPr lang="en-IN" smtClean="0"/>
              <a:t>26-08-2022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9131147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082D966-6132-488F-A4F2-0E1F793DFE91}" type="datetimeFigureOut">
              <a:rPr lang="en-IN" smtClean="0"/>
              <a:t>26-08-2022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4588625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63176803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625349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953A1-49DB-DC42-DA19-7E9EB9B673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CA203A3-A203-54DE-E28A-B67BDE5E2F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6AAF24-D583-849B-DD48-91D9BF18B095}"/>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8866883A-4FA5-21AA-5323-1156F7F4995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D719DF8-F43C-3460-AD0B-AFE2357257C8}"/>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789442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7E474-C494-8388-C068-B4DFFD4D320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DA7FB6E-51A8-A822-8083-F9F207A40E8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E23EA4B-A826-1A34-F300-58D5759EE91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536029F-25F3-FA8F-D53F-8ED8F8E9F53C}"/>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a:extLst>
              <a:ext uri="{FF2B5EF4-FFF2-40B4-BE49-F238E27FC236}">
                <a16:creationId xmlns:a16="http://schemas.microsoft.com/office/drawing/2014/main" id="{83F7E1A5-25B9-DA53-0C85-A7BA74E65D1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59F1667-3172-2C92-F992-7EE099B4EDEF}"/>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155582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5CC08-364B-AE84-EF7E-63495323C6C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E71A97-03E6-4A54-303B-2C87038434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B44254-D99B-77B7-BE3D-33650A23F0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60CBE55-31BA-3C13-8570-C94622F6A3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FE21F1D-D357-44D9-5F69-A8E364E37C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D356987-E378-1EE6-BF96-C7FE43F19963}"/>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8" name="Footer Placeholder 7">
            <a:extLst>
              <a:ext uri="{FF2B5EF4-FFF2-40B4-BE49-F238E27FC236}">
                <a16:creationId xmlns:a16="http://schemas.microsoft.com/office/drawing/2014/main" id="{6B85C00A-E35B-D5B0-7F53-47257BB2438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3A97977-BA34-8005-4D53-DD6F772B581B}"/>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526195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3C28E-0A9D-303C-55EC-65D5A3DC064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AD390B2-851A-5F58-2A43-848B8D9D5DFF}"/>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4" name="Footer Placeholder 3">
            <a:extLst>
              <a:ext uri="{FF2B5EF4-FFF2-40B4-BE49-F238E27FC236}">
                <a16:creationId xmlns:a16="http://schemas.microsoft.com/office/drawing/2014/main" id="{5BE91733-2B3D-DB60-D03E-55835447793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98C4086-2741-0206-405A-4D5D4F4EF138}"/>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364768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11A20F-0D62-3C5D-F270-0526AA2379B4}"/>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3" name="Footer Placeholder 2">
            <a:extLst>
              <a:ext uri="{FF2B5EF4-FFF2-40B4-BE49-F238E27FC236}">
                <a16:creationId xmlns:a16="http://schemas.microsoft.com/office/drawing/2014/main" id="{256B6DD8-26BD-5A37-93EB-9084B86D667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E0CF598-D592-28AB-19DF-95F044D1EA0E}"/>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3134406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EC1F0-00CF-303C-67AB-3AA17688F7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20FB23D-0591-7F83-F61D-AADE26869E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D0A132A-50A5-563D-B6BC-EF70AE8F93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5ECB3A-A0F3-59BE-F884-EE58ACA9F917}"/>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a:extLst>
              <a:ext uri="{FF2B5EF4-FFF2-40B4-BE49-F238E27FC236}">
                <a16:creationId xmlns:a16="http://schemas.microsoft.com/office/drawing/2014/main" id="{7B783D16-F028-14D2-0411-9B6210AA60F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C8EE0BB-62F7-0561-F3C8-CF2EEDE242B5}"/>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599066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4CE08-1059-9D79-1F02-7BF0FA36CB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0408E76-B043-C21F-C5BA-3E7AF0087D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0FC5735-F9E2-CC13-D181-DB5F3C302E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BA1426-DE5B-74E1-AABF-2D9C8C82DF98}"/>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a:extLst>
              <a:ext uri="{FF2B5EF4-FFF2-40B4-BE49-F238E27FC236}">
                <a16:creationId xmlns:a16="http://schemas.microsoft.com/office/drawing/2014/main" id="{622FA0FE-2F02-D656-1316-C45929D428E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36A3F1A-BE2D-618A-8CC3-D58F861EAC84}"/>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900664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A890D6-FC21-D9BF-2AC8-A42183740F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2BF9295-C85D-EC8A-CFB2-E4B7093626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9EE266-ACAB-21A6-47BE-DCFE629E8B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78522C30-59C9-939B-205A-1EB8FAFBB3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C49BBA9-CBC5-6933-9DD9-97DD9A3152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F535F3-52FA-4D02-BCC7-C234C0EE8E7C}" type="slidenum">
              <a:rPr lang="en-IN" smtClean="0"/>
              <a:t>‹#›</a:t>
            </a:fld>
            <a:endParaRPr lang="en-IN"/>
          </a:p>
        </p:txBody>
      </p:sp>
    </p:spTree>
    <p:extLst>
      <p:ext uri="{BB962C8B-B14F-4D97-AF65-F5344CB8AC3E}">
        <p14:creationId xmlns:p14="http://schemas.microsoft.com/office/powerpoint/2010/main" val="7242248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1082D966-6132-488F-A4F2-0E1F793DFE91}" type="datetimeFigureOut">
              <a:rPr lang="en-IN" smtClean="0"/>
              <a:t>26-08-2022</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F4F535F3-52FA-4D02-BCC7-C234C0EE8E7C}" type="slidenum">
              <a:rPr lang="en-IN" smtClean="0"/>
              <a:t>‹#›</a:t>
            </a:fld>
            <a:endParaRPr lang="en-IN"/>
          </a:p>
        </p:txBody>
      </p:sp>
    </p:spTree>
    <p:extLst>
      <p:ext uri="{BB962C8B-B14F-4D97-AF65-F5344CB8AC3E}">
        <p14:creationId xmlns:p14="http://schemas.microsoft.com/office/powerpoint/2010/main" val="33674831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pxhere.com/ko/photo/725002" TargetMode="External"/><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 name="Rectangle 13">
            <a:extLst>
              <a:ext uri="{FF2B5EF4-FFF2-40B4-BE49-F238E27FC236}">
                <a16:creationId xmlns:a16="http://schemas.microsoft.com/office/drawing/2014/main" id="{94714483-7072-431F-9DBE-87F44E4D4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15">
            <a:extLst>
              <a:ext uri="{FF2B5EF4-FFF2-40B4-BE49-F238E27FC236}">
                <a16:creationId xmlns:a16="http://schemas.microsoft.com/office/drawing/2014/main" id="{495892E1-F4A5-4991-AC52-4F417B14A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8" name="Group 17">
            <a:extLst>
              <a:ext uri="{FF2B5EF4-FFF2-40B4-BE49-F238E27FC236}">
                <a16:creationId xmlns:a16="http://schemas.microsoft.com/office/drawing/2014/main" id="{ACF597F8-76AA-44FA-8E6A-06223B66C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9" name="Oval 18">
              <a:extLst>
                <a:ext uri="{FF2B5EF4-FFF2-40B4-BE49-F238E27FC236}">
                  <a16:creationId xmlns:a16="http://schemas.microsoft.com/office/drawing/2014/main" id="{A6E12753-0A63-43EE-B28A-C989D033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19">
              <a:extLst>
                <a:ext uri="{FF2B5EF4-FFF2-40B4-BE49-F238E27FC236}">
                  <a16:creationId xmlns:a16="http://schemas.microsoft.com/office/drawing/2014/main" id="{B26FA385-76DA-40E9-9257-AA3E07FF6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262D75CA-F374-4878-8106-3EA5E970D6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938667A5-74E3-4EFD-8C45-F48F47427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31512EE2-F4CC-4E18-9CDA-B92C11122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B99E503B-9B4D-4EE3-A50F-15AC374F6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0" name="Rectangle 25">
            <a:extLst>
              <a:ext uri="{FF2B5EF4-FFF2-40B4-BE49-F238E27FC236}">
                <a16:creationId xmlns:a16="http://schemas.microsoft.com/office/drawing/2014/main" id="{E2683E3F-F855-4549-84F8-42064EC0F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27">
            <a:extLst>
              <a:ext uri="{FF2B5EF4-FFF2-40B4-BE49-F238E27FC236}">
                <a16:creationId xmlns:a16="http://schemas.microsoft.com/office/drawing/2014/main" id="{8FC90B1E-0223-4440-AF22-8F32F6F0C7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9" name="Straight Connector 28">
              <a:extLst>
                <a:ext uri="{FF2B5EF4-FFF2-40B4-BE49-F238E27FC236}">
                  <a16:creationId xmlns:a16="http://schemas.microsoft.com/office/drawing/2014/main" id="{A2D2E879-0004-4D84-8137-1C09334038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3BE75A2-0D83-4F8E-84CC-D3BCD565B1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90F7F49-1039-49EF-A9BD-153DB590B6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E85F508-9EA4-4B4D-8171-648670650E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82" name="Rectangle 33">
            <a:extLst>
              <a:ext uri="{FF2B5EF4-FFF2-40B4-BE49-F238E27FC236}">
                <a16:creationId xmlns:a16="http://schemas.microsoft.com/office/drawing/2014/main" id="{832F3179-0CD5-40C8-9939-D8355006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3" name="Group 35">
            <a:extLst>
              <a:ext uri="{FF2B5EF4-FFF2-40B4-BE49-F238E27FC236}">
                <a16:creationId xmlns:a16="http://schemas.microsoft.com/office/drawing/2014/main" id="{11CE155D-684B-4F5E-B835-C52765E310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7" name="Straight Connector 36">
              <a:extLst>
                <a:ext uri="{FF2B5EF4-FFF2-40B4-BE49-F238E27FC236}">
                  <a16:creationId xmlns:a16="http://schemas.microsoft.com/office/drawing/2014/main" id="{04F84AF8-E1A7-41D4-A102-8F87CAE37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ED126F1-DB23-4314-B6C7-FE89E3C581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ACB2B6F-8883-4A00-88DD-98CDDD46B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B9A2180-808A-4423-BB2B-6464B29000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5" name="Picture 4">
            <a:extLst>
              <a:ext uri="{FF2B5EF4-FFF2-40B4-BE49-F238E27FC236}">
                <a16:creationId xmlns:a16="http://schemas.microsoft.com/office/drawing/2014/main" id="{3DE2E1A8-7320-7FBE-ACC5-0CB7C1F73AB1}"/>
              </a:ext>
            </a:extLst>
          </p:cNvPr>
          <p:cNvPicPr>
            <a:picLocks noChangeAspect="1"/>
          </p:cNvPicPr>
          <p:nvPr/>
        </p:nvPicPr>
        <p:blipFill rotWithShape="1">
          <a:blip r:embed="rId2">
            <a:duotone>
              <a:prstClr val="black"/>
              <a:schemeClr val="bg1">
                <a:tint val="45000"/>
                <a:satMod val="400000"/>
              </a:schemeClr>
            </a:duotone>
            <a:alphaModFix amt="25000"/>
          </a:blip>
          <a:srcRect l="6225" r="2" b="2"/>
          <a:stretch/>
        </p:blipFill>
        <p:spPr>
          <a:xfrm>
            <a:off x="3144366" y="0"/>
            <a:ext cx="6163361" cy="6013845"/>
          </a:xfrm>
          <a:prstGeom prst="rect">
            <a:avLst/>
          </a:prstGeom>
        </p:spPr>
      </p:pic>
      <p:sp>
        <p:nvSpPr>
          <p:cNvPr id="2" name="Title 1">
            <a:extLst>
              <a:ext uri="{FF2B5EF4-FFF2-40B4-BE49-F238E27FC236}">
                <a16:creationId xmlns:a16="http://schemas.microsoft.com/office/drawing/2014/main" id="{6DC285EC-05B1-CA6E-D5D0-E6B72E4523AF}"/>
              </a:ext>
            </a:extLst>
          </p:cNvPr>
          <p:cNvSpPr>
            <a:spLocks noGrp="1"/>
          </p:cNvSpPr>
          <p:nvPr>
            <p:ph type="ctrTitle"/>
          </p:nvPr>
        </p:nvSpPr>
        <p:spPr>
          <a:xfrm>
            <a:off x="1278806" y="-484424"/>
            <a:ext cx="7315200" cy="2702018"/>
          </a:xfrm>
          <a:noFill/>
        </p:spPr>
        <p:txBody>
          <a:bodyPr anchor="b">
            <a:normAutofit/>
          </a:bodyPr>
          <a:lstStyle/>
          <a:p>
            <a:r>
              <a:rPr lang="en-IN" sz="4800" dirty="0" err="1">
                <a:solidFill>
                  <a:schemeClr val="bg1"/>
                </a:solidFill>
              </a:rPr>
              <a:t>Hustlers_VIT</a:t>
            </a:r>
            <a:endParaRPr lang="en-IN" sz="4800" dirty="0">
              <a:solidFill>
                <a:schemeClr val="bg1"/>
              </a:solidFill>
            </a:endParaRPr>
          </a:p>
        </p:txBody>
      </p:sp>
      <p:sp>
        <p:nvSpPr>
          <p:cNvPr id="3" name="Subtitle 2">
            <a:extLst>
              <a:ext uri="{FF2B5EF4-FFF2-40B4-BE49-F238E27FC236}">
                <a16:creationId xmlns:a16="http://schemas.microsoft.com/office/drawing/2014/main" id="{AE5AA249-8113-7C16-DA96-3F1735308A09}"/>
              </a:ext>
            </a:extLst>
          </p:cNvPr>
          <p:cNvSpPr>
            <a:spLocks noGrp="1"/>
          </p:cNvSpPr>
          <p:nvPr>
            <p:ph type="subTitle" idx="1"/>
          </p:nvPr>
        </p:nvSpPr>
        <p:spPr>
          <a:xfrm>
            <a:off x="3916521" y="2482642"/>
            <a:ext cx="8727383" cy="3594673"/>
          </a:xfrm>
          <a:noFill/>
        </p:spPr>
        <p:txBody>
          <a:bodyPr anchor="t">
            <a:normAutofit fontScale="92500" lnSpcReduction="20000"/>
          </a:bodyPr>
          <a:lstStyle/>
          <a:p>
            <a:pPr indent="-342900" algn="l">
              <a:spcBef>
                <a:spcPts val="0"/>
              </a:spcBef>
              <a:spcAft>
                <a:spcPts val="600"/>
              </a:spcAft>
              <a:buFont typeface="Arial" panose="020B0604020202020204" pitchFamily="34" charset="0"/>
              <a:buChar char="•"/>
            </a:pPr>
            <a:r>
              <a:rPr lang="en-IN" dirty="0">
                <a:solidFill>
                  <a:schemeClr val="bg1"/>
                </a:solidFill>
              </a:rPr>
              <a:t>Anisha Ghosh</a:t>
            </a:r>
          </a:p>
          <a:p>
            <a:pPr indent="-342900" algn="l">
              <a:spcBef>
                <a:spcPts val="0"/>
              </a:spcBef>
              <a:spcAft>
                <a:spcPts val="600"/>
              </a:spcAft>
              <a:buFont typeface="Arial" panose="020B0604020202020204" pitchFamily="34" charset="0"/>
              <a:buChar char="•"/>
            </a:pPr>
            <a:r>
              <a:rPr lang="en-IN" dirty="0">
                <a:solidFill>
                  <a:schemeClr val="bg1"/>
                </a:solidFill>
              </a:rPr>
              <a:t>Aditya Mitra</a:t>
            </a:r>
          </a:p>
          <a:p>
            <a:pPr indent="-342900" algn="l">
              <a:spcBef>
                <a:spcPts val="0"/>
              </a:spcBef>
              <a:spcAft>
                <a:spcPts val="600"/>
              </a:spcAft>
              <a:buFont typeface="Arial" panose="020B0604020202020204" pitchFamily="34" charset="0"/>
              <a:buChar char="•"/>
            </a:pPr>
            <a:r>
              <a:rPr lang="en-IN" dirty="0">
                <a:solidFill>
                  <a:schemeClr val="bg1"/>
                </a:solidFill>
              </a:rPr>
              <a:t>Gautam Galada</a:t>
            </a:r>
          </a:p>
          <a:p>
            <a:pPr indent="-342900" algn="l">
              <a:spcBef>
                <a:spcPts val="0"/>
              </a:spcBef>
              <a:spcAft>
                <a:spcPts val="600"/>
              </a:spcAft>
              <a:buFont typeface="Arial" panose="020B0604020202020204" pitchFamily="34" charset="0"/>
              <a:buChar char="•"/>
            </a:pPr>
            <a:r>
              <a:rPr lang="en-IN" dirty="0">
                <a:solidFill>
                  <a:schemeClr val="bg1"/>
                </a:solidFill>
              </a:rPr>
              <a:t>Varanasi Kasyap</a:t>
            </a:r>
          </a:p>
          <a:p>
            <a:pPr indent="-342900" algn="l">
              <a:spcBef>
                <a:spcPts val="0"/>
              </a:spcBef>
              <a:spcAft>
                <a:spcPts val="600"/>
              </a:spcAft>
              <a:buFont typeface="Arial" panose="020B0604020202020204" pitchFamily="34" charset="0"/>
              <a:buChar char="•"/>
            </a:pPr>
            <a:r>
              <a:rPr lang="en-IN" dirty="0">
                <a:solidFill>
                  <a:schemeClr val="bg1"/>
                </a:solidFill>
              </a:rPr>
              <a:t>Riya Rai</a:t>
            </a:r>
          </a:p>
          <a:p>
            <a:pPr indent="-342900" algn="l">
              <a:spcBef>
                <a:spcPts val="0"/>
              </a:spcBef>
              <a:spcAft>
                <a:spcPts val="600"/>
              </a:spcAft>
              <a:buFont typeface="Arial" panose="020B0604020202020204" pitchFamily="34" charset="0"/>
              <a:buChar char="•"/>
            </a:pPr>
            <a:r>
              <a:rPr lang="en-IN" dirty="0" err="1">
                <a:solidFill>
                  <a:schemeClr val="bg1"/>
                </a:solidFill>
              </a:rPr>
              <a:t>Manognya</a:t>
            </a:r>
            <a:r>
              <a:rPr lang="en-IN" dirty="0">
                <a:solidFill>
                  <a:schemeClr val="bg1"/>
                </a:solidFill>
              </a:rPr>
              <a:t> </a:t>
            </a:r>
            <a:r>
              <a:rPr lang="en-IN" dirty="0" err="1">
                <a:solidFill>
                  <a:schemeClr val="bg1"/>
                </a:solidFill>
              </a:rPr>
              <a:t>Dasika</a:t>
            </a:r>
            <a:endParaRPr lang="en-IN" dirty="0">
              <a:solidFill>
                <a:schemeClr val="bg1"/>
              </a:solidFill>
            </a:endParaRPr>
          </a:p>
          <a:p>
            <a:pPr indent="-342900" algn="l">
              <a:spcBef>
                <a:spcPts val="0"/>
              </a:spcBef>
              <a:spcAft>
                <a:spcPts val="600"/>
              </a:spcAft>
              <a:buFont typeface="Arial" panose="020B0604020202020204" pitchFamily="34" charset="0"/>
              <a:buChar char="•"/>
            </a:pPr>
            <a:endParaRPr lang="en-IN" dirty="0">
              <a:solidFill>
                <a:schemeClr val="bg1"/>
              </a:solidFill>
            </a:endParaRPr>
          </a:p>
          <a:p>
            <a:pPr algn="l">
              <a:spcBef>
                <a:spcPts val="0"/>
              </a:spcBef>
              <a:spcAft>
                <a:spcPts val="600"/>
              </a:spcAft>
            </a:pPr>
            <a:r>
              <a:rPr lang="en-IN" dirty="0">
                <a:solidFill>
                  <a:schemeClr val="bg1"/>
                </a:solidFill>
              </a:rPr>
              <a:t>Mentors:</a:t>
            </a:r>
          </a:p>
          <a:p>
            <a:pPr marL="342900" indent="-342900" algn="l">
              <a:spcBef>
                <a:spcPts val="0"/>
              </a:spcBef>
              <a:spcAft>
                <a:spcPts val="600"/>
              </a:spcAft>
              <a:buFont typeface="Arial" panose="020B0604020202020204" pitchFamily="34" charset="0"/>
              <a:buChar char="•"/>
            </a:pPr>
            <a:r>
              <a:rPr lang="en-IN" dirty="0">
                <a:solidFill>
                  <a:schemeClr val="bg1"/>
                </a:solidFill>
              </a:rPr>
              <a:t>Dr S </a:t>
            </a:r>
            <a:r>
              <a:rPr lang="en-IN" dirty="0" err="1">
                <a:solidFill>
                  <a:schemeClr val="bg1"/>
                </a:solidFill>
              </a:rPr>
              <a:t>Chakkaravarthy</a:t>
            </a:r>
            <a:endParaRPr lang="en-IN" dirty="0">
              <a:solidFill>
                <a:schemeClr val="bg1"/>
              </a:solidFill>
            </a:endParaRPr>
          </a:p>
          <a:p>
            <a:pPr marL="342900" indent="-342900" algn="l">
              <a:spcBef>
                <a:spcPts val="0"/>
              </a:spcBef>
              <a:spcAft>
                <a:spcPts val="600"/>
              </a:spcAft>
              <a:buFont typeface="Arial" panose="020B0604020202020204" pitchFamily="34" charset="0"/>
              <a:buChar char="•"/>
            </a:pPr>
            <a:r>
              <a:rPr lang="en-IN" dirty="0">
                <a:solidFill>
                  <a:schemeClr val="bg1"/>
                </a:solidFill>
              </a:rPr>
              <a:t>Dr S Priyanka</a:t>
            </a:r>
          </a:p>
          <a:p>
            <a:pPr algn="l">
              <a:spcBef>
                <a:spcPts val="0"/>
              </a:spcBef>
              <a:spcAft>
                <a:spcPts val="600"/>
              </a:spcAft>
            </a:pPr>
            <a:r>
              <a:rPr lang="en-IN" dirty="0">
                <a:solidFill>
                  <a:schemeClr val="bg1"/>
                </a:solidFill>
              </a:rPr>
              <a:t>(VIT-AP University)</a:t>
            </a:r>
          </a:p>
        </p:txBody>
      </p:sp>
    </p:spTree>
    <p:extLst>
      <p:ext uri="{BB962C8B-B14F-4D97-AF65-F5344CB8AC3E}">
        <p14:creationId xmlns:p14="http://schemas.microsoft.com/office/powerpoint/2010/main" val="2249155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lue paper stripes in a wave shape">
            <a:extLst>
              <a:ext uri="{FF2B5EF4-FFF2-40B4-BE49-F238E27FC236}">
                <a16:creationId xmlns:a16="http://schemas.microsoft.com/office/drawing/2014/main" id="{2C0FB9E9-E79B-BC1F-4E88-60946471A804}"/>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b="15414"/>
          <a:stretch/>
        </p:blipFill>
        <p:spPr>
          <a:xfrm>
            <a:off x="9960" y="0"/>
            <a:ext cx="12191980" cy="6857999"/>
          </a:xfrm>
          <a:prstGeom prst="rect">
            <a:avLst/>
          </a:prstGeom>
        </p:spPr>
      </p:pic>
      <p:sp>
        <p:nvSpPr>
          <p:cNvPr id="2" name="Title 1">
            <a:extLst>
              <a:ext uri="{FF2B5EF4-FFF2-40B4-BE49-F238E27FC236}">
                <a16:creationId xmlns:a16="http://schemas.microsoft.com/office/drawing/2014/main" id="{4772652C-C866-B49B-C2C7-62633B41A84D}"/>
              </a:ext>
            </a:extLst>
          </p:cNvPr>
          <p:cNvSpPr>
            <a:spLocks noGrp="1"/>
          </p:cNvSpPr>
          <p:nvPr>
            <p:ph type="title"/>
          </p:nvPr>
        </p:nvSpPr>
        <p:spPr>
          <a:xfrm>
            <a:off x="1089205" y="1263825"/>
            <a:ext cx="3313164" cy="1022175"/>
          </a:xfrm>
        </p:spPr>
        <p:txBody>
          <a:bodyPr>
            <a:normAutofit/>
          </a:bodyPr>
          <a:lstStyle/>
          <a:p>
            <a:pPr algn="r"/>
            <a:r>
              <a:rPr lang="en-IN" sz="4000" dirty="0">
                <a:solidFill>
                  <a:srgbClr val="FFFFFF"/>
                </a:solidFill>
              </a:rPr>
              <a:t>Compression</a:t>
            </a:r>
          </a:p>
        </p:txBody>
      </p:sp>
      <p:cxnSp>
        <p:nvCxnSpPr>
          <p:cNvPr id="17" name="Straight Connector 16">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6215334-EE45-18FC-FB97-8C04555F7168}"/>
              </a:ext>
            </a:extLst>
          </p:cNvPr>
          <p:cNvSpPr>
            <a:spLocks noGrp="1"/>
          </p:cNvSpPr>
          <p:nvPr>
            <p:ph idx="1"/>
          </p:nvPr>
        </p:nvSpPr>
        <p:spPr>
          <a:xfrm>
            <a:off x="5155379" y="1065862"/>
            <a:ext cx="5744685" cy="4726276"/>
          </a:xfrm>
        </p:spPr>
        <p:txBody>
          <a:bodyPr anchor="ctr">
            <a:normAutofit/>
          </a:bodyPr>
          <a:lstStyle/>
          <a:p>
            <a:r>
              <a:rPr lang="en-IN" sz="1800" dirty="0">
                <a:solidFill>
                  <a:srgbClr val="FFFFFF"/>
                </a:solidFill>
              </a:rPr>
              <a:t>Image files: </a:t>
            </a:r>
            <a:r>
              <a:rPr lang="en-IN" sz="1800" dirty="0" err="1">
                <a:solidFill>
                  <a:srgbClr val="FFFFFF"/>
                </a:solidFill>
              </a:rPr>
              <a:t>Colors</a:t>
            </a:r>
            <a:r>
              <a:rPr lang="en-IN" sz="1800" dirty="0">
                <a:solidFill>
                  <a:srgbClr val="FFFFFF"/>
                </a:solidFill>
              </a:rPr>
              <a:t> are reduced to use only 256 </a:t>
            </a:r>
            <a:r>
              <a:rPr lang="en-US" sz="1800" dirty="0">
                <a:solidFill>
                  <a:srgbClr val="FFFFFF"/>
                </a:solidFill>
              </a:rPr>
              <a:t>colors</a:t>
            </a:r>
            <a:r>
              <a:rPr lang="en-IN" sz="1800" dirty="0">
                <a:solidFill>
                  <a:srgbClr val="FFFFFF"/>
                </a:solidFill>
              </a:rPr>
              <a:t> from the palette. This reduces the file type to nearly half the original size. PNG and JPEG files are supported. We have successfully compressed a 46.8kB test PNG file to 24.35kB.</a:t>
            </a:r>
          </a:p>
          <a:p>
            <a:r>
              <a:rPr lang="en-IN" sz="1800" dirty="0">
                <a:solidFill>
                  <a:srgbClr val="FFFFFF"/>
                </a:solidFill>
              </a:rPr>
              <a:t>Video files: Each frame is resized to one-fourth of its length and one-fourth of its height; thus, the area is reduced to one-sixteenth of its original area. We have successfully compressed a 1.3MB test video file to 616 kB.</a:t>
            </a:r>
          </a:p>
          <a:p>
            <a:endParaRPr lang="en-IN" sz="1700" dirty="0">
              <a:solidFill>
                <a:srgbClr val="FFFFFF"/>
              </a:solidFill>
            </a:endParaRPr>
          </a:p>
        </p:txBody>
      </p:sp>
      <p:graphicFrame>
        <p:nvGraphicFramePr>
          <p:cNvPr id="7" name="Chart 6">
            <a:extLst>
              <a:ext uri="{FF2B5EF4-FFF2-40B4-BE49-F238E27FC236}">
                <a16:creationId xmlns:a16="http://schemas.microsoft.com/office/drawing/2014/main" id="{6C873B33-B6FB-E43A-F7B3-C7C2565E35EA}"/>
              </a:ext>
            </a:extLst>
          </p:cNvPr>
          <p:cNvGraphicFramePr/>
          <p:nvPr>
            <p:extLst>
              <p:ext uri="{D42A27DB-BD31-4B8C-83A1-F6EECF244321}">
                <p14:modId xmlns:p14="http://schemas.microsoft.com/office/powerpoint/2010/main" val="1482949747"/>
              </p:ext>
            </p:extLst>
          </p:nvPr>
        </p:nvGraphicFramePr>
        <p:xfrm>
          <a:off x="-9940" y="3280528"/>
          <a:ext cx="4788814" cy="292231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74454089"/>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180D8-5B08-A590-709A-D0B147642CF6}"/>
              </a:ext>
            </a:extLst>
          </p:cNvPr>
          <p:cNvSpPr>
            <a:spLocks noGrp="1"/>
          </p:cNvSpPr>
          <p:nvPr>
            <p:ph type="title"/>
          </p:nvPr>
        </p:nvSpPr>
        <p:spPr/>
        <p:txBody>
          <a:bodyPr/>
          <a:lstStyle/>
          <a:p>
            <a:r>
              <a:rPr lang="en-US"/>
              <a:t>Compression data</a:t>
            </a:r>
            <a:endParaRPr lang="en-US" dirty="0"/>
          </a:p>
        </p:txBody>
      </p:sp>
      <p:graphicFrame>
        <p:nvGraphicFramePr>
          <p:cNvPr id="4" name="Table 4">
            <a:extLst>
              <a:ext uri="{FF2B5EF4-FFF2-40B4-BE49-F238E27FC236}">
                <a16:creationId xmlns:a16="http://schemas.microsoft.com/office/drawing/2014/main" id="{A9B4972F-EBE6-A16E-1192-C038AEAA0C9D}"/>
              </a:ext>
            </a:extLst>
          </p:cNvPr>
          <p:cNvGraphicFramePr>
            <a:graphicFrameLocks noGrp="1"/>
          </p:cNvGraphicFramePr>
          <p:nvPr>
            <p:ph idx="1"/>
            <p:extLst>
              <p:ext uri="{D42A27DB-BD31-4B8C-83A1-F6EECF244321}">
                <p14:modId xmlns:p14="http://schemas.microsoft.com/office/powerpoint/2010/main" val="1674959898"/>
              </p:ext>
            </p:extLst>
          </p:nvPr>
        </p:nvGraphicFramePr>
        <p:xfrm>
          <a:off x="178903" y="2145195"/>
          <a:ext cx="11897140" cy="3114040"/>
        </p:xfrm>
        <a:graphic>
          <a:graphicData uri="http://schemas.openxmlformats.org/drawingml/2006/table">
            <a:tbl>
              <a:tblPr firstRow="1" bandRow="1">
                <a:tableStyleId>{5C22544A-7EE6-4342-B048-85BDC9FD1C3A}</a:tableStyleId>
              </a:tblPr>
              <a:tblGrid>
                <a:gridCol w="1003854">
                  <a:extLst>
                    <a:ext uri="{9D8B030D-6E8A-4147-A177-3AD203B41FA5}">
                      <a16:colId xmlns:a16="http://schemas.microsoft.com/office/drawing/2014/main" val="2121765552"/>
                    </a:ext>
                  </a:extLst>
                </a:gridCol>
                <a:gridCol w="1590260">
                  <a:extLst>
                    <a:ext uri="{9D8B030D-6E8A-4147-A177-3AD203B41FA5}">
                      <a16:colId xmlns:a16="http://schemas.microsoft.com/office/drawing/2014/main" val="120221848"/>
                    </a:ext>
                  </a:extLst>
                </a:gridCol>
                <a:gridCol w="2514600">
                  <a:extLst>
                    <a:ext uri="{9D8B030D-6E8A-4147-A177-3AD203B41FA5}">
                      <a16:colId xmlns:a16="http://schemas.microsoft.com/office/drawing/2014/main" val="2885103802"/>
                    </a:ext>
                  </a:extLst>
                </a:gridCol>
                <a:gridCol w="2733261">
                  <a:extLst>
                    <a:ext uri="{9D8B030D-6E8A-4147-A177-3AD203B41FA5}">
                      <a16:colId xmlns:a16="http://schemas.microsoft.com/office/drawing/2014/main" val="3407043646"/>
                    </a:ext>
                  </a:extLst>
                </a:gridCol>
                <a:gridCol w="2395331">
                  <a:extLst>
                    <a:ext uri="{9D8B030D-6E8A-4147-A177-3AD203B41FA5}">
                      <a16:colId xmlns:a16="http://schemas.microsoft.com/office/drawing/2014/main" val="974832634"/>
                    </a:ext>
                  </a:extLst>
                </a:gridCol>
                <a:gridCol w="1659834">
                  <a:extLst>
                    <a:ext uri="{9D8B030D-6E8A-4147-A177-3AD203B41FA5}">
                      <a16:colId xmlns:a16="http://schemas.microsoft.com/office/drawing/2014/main" val="743652855"/>
                    </a:ext>
                  </a:extLst>
                </a:gridCol>
              </a:tblGrid>
              <a:tr h="370840">
                <a:tc>
                  <a:txBody>
                    <a:bodyPr/>
                    <a:lstStyle/>
                    <a:p>
                      <a:r>
                        <a:rPr lang="en-US" dirty="0">
                          <a:solidFill>
                            <a:sysClr val="windowText" lastClr="000000"/>
                          </a:solidFill>
                        </a:rPr>
                        <a:t>Type</a:t>
                      </a:r>
                    </a:p>
                  </a:txBody>
                  <a:tcPr/>
                </a:tc>
                <a:tc>
                  <a:txBody>
                    <a:bodyPr/>
                    <a:lstStyle/>
                    <a:p>
                      <a:r>
                        <a:rPr lang="en-US" i="0" u="none" dirty="0">
                          <a:solidFill>
                            <a:sysClr val="windowText" lastClr="000000"/>
                          </a:solidFill>
                        </a:rPr>
                        <a:t>Size of input file(Bytes)</a:t>
                      </a:r>
                    </a:p>
                  </a:txBody>
                  <a:tcPr/>
                </a:tc>
                <a:tc>
                  <a:txBody>
                    <a:bodyPr/>
                    <a:lstStyle/>
                    <a:p>
                      <a:r>
                        <a:rPr lang="en-US" dirty="0">
                          <a:solidFill>
                            <a:sysClr val="windowText" lastClr="000000"/>
                          </a:solidFill>
                        </a:rPr>
                        <a:t>Size of Compressed file(Bytes)</a:t>
                      </a:r>
                    </a:p>
                  </a:txBody>
                  <a:tcPr/>
                </a:tc>
                <a:tc>
                  <a:txBody>
                    <a:bodyPr/>
                    <a:lstStyle/>
                    <a:p>
                      <a:r>
                        <a:rPr lang="en-US" dirty="0">
                          <a:solidFill>
                            <a:sysClr val="windowText" lastClr="000000"/>
                          </a:solidFill>
                        </a:rPr>
                        <a:t>Compression Time</a:t>
                      </a:r>
                    </a:p>
                  </a:txBody>
                  <a:tcPr/>
                </a:tc>
                <a:tc>
                  <a:txBody>
                    <a:bodyPr/>
                    <a:lstStyle/>
                    <a:p>
                      <a:r>
                        <a:rPr lang="en-US" dirty="0">
                          <a:solidFill>
                            <a:sysClr val="windowText" lastClr="000000"/>
                          </a:solidFill>
                        </a:rPr>
                        <a:t>Compression Ratio(%)</a:t>
                      </a:r>
                    </a:p>
                  </a:txBody>
                  <a:tcPr/>
                </a:tc>
                <a:tc>
                  <a:txBody>
                    <a:bodyPr/>
                    <a:lstStyle/>
                    <a:p>
                      <a:r>
                        <a:rPr lang="en-US" dirty="0">
                          <a:solidFill>
                            <a:sysClr val="windowText" lastClr="000000"/>
                          </a:solidFill>
                        </a:rPr>
                        <a:t>Time Complexity</a:t>
                      </a:r>
                    </a:p>
                  </a:txBody>
                  <a:tcPr/>
                </a:tc>
                <a:extLst>
                  <a:ext uri="{0D108BD9-81ED-4DB2-BD59-A6C34878D82A}">
                    <a16:rowId xmlns:a16="http://schemas.microsoft.com/office/drawing/2014/main" val="896405377"/>
                  </a:ext>
                </a:extLst>
              </a:tr>
              <a:tr h="365429">
                <a:tc>
                  <a:txBody>
                    <a:bodyPr/>
                    <a:lstStyle/>
                    <a:p>
                      <a:r>
                        <a:rPr lang="en-US" dirty="0"/>
                        <a:t>Image</a:t>
                      </a:r>
                    </a:p>
                  </a:txBody>
                  <a:tcPr/>
                </a:tc>
                <a:tc>
                  <a:txBody>
                    <a:bodyPr/>
                    <a:lstStyle/>
                    <a:p>
                      <a:r>
                        <a:rPr lang="en-US" dirty="0"/>
                        <a:t>5064629</a:t>
                      </a:r>
                    </a:p>
                  </a:txBody>
                  <a:tcPr/>
                </a:tc>
                <a:tc>
                  <a:txBody>
                    <a:bodyPr/>
                    <a:lstStyle/>
                    <a:p>
                      <a:r>
                        <a:rPr lang="en-US" dirty="0"/>
                        <a:t>701980</a:t>
                      </a:r>
                    </a:p>
                  </a:txBody>
                  <a:tcPr/>
                </a:tc>
                <a:tc>
                  <a:txBody>
                    <a:bodyPr/>
                    <a:lstStyle/>
                    <a:p>
                      <a:r>
                        <a:rPr lang="en-US" dirty="0"/>
                        <a:t>796ms</a:t>
                      </a:r>
                    </a:p>
                  </a:txBody>
                  <a:tcPr/>
                </a:tc>
                <a:tc>
                  <a:txBody>
                    <a:bodyPr/>
                    <a:lstStyle/>
                    <a:p>
                      <a:r>
                        <a:rPr lang="en-US" dirty="0"/>
                        <a:t>13.86%</a:t>
                      </a:r>
                    </a:p>
                  </a:txBody>
                  <a:tcPr/>
                </a:tc>
                <a:tc>
                  <a:txBody>
                    <a:bodyPr/>
                    <a:lstStyle/>
                    <a:p>
                      <a:r>
                        <a:rPr lang="en-US" dirty="0"/>
                        <a:t>O(N log N)</a:t>
                      </a:r>
                    </a:p>
                  </a:txBody>
                  <a:tcPr/>
                </a:tc>
                <a:extLst>
                  <a:ext uri="{0D108BD9-81ED-4DB2-BD59-A6C34878D82A}">
                    <a16:rowId xmlns:a16="http://schemas.microsoft.com/office/drawing/2014/main" val="3163148144"/>
                  </a:ext>
                </a:extLst>
              </a:tr>
              <a:tr h="370840">
                <a:tc>
                  <a:txBody>
                    <a:bodyPr/>
                    <a:lstStyle/>
                    <a:p>
                      <a:r>
                        <a:rPr lang="en-US" dirty="0"/>
                        <a:t>Audio</a:t>
                      </a:r>
                    </a:p>
                  </a:txBody>
                  <a:tcPr/>
                </a:tc>
                <a:tc>
                  <a:txBody>
                    <a:bodyPr/>
                    <a:lstStyle/>
                    <a:p>
                      <a:r>
                        <a:rPr lang="en-US" dirty="0"/>
                        <a:t>32069287</a:t>
                      </a:r>
                    </a:p>
                  </a:txBody>
                  <a:tcPr/>
                </a:tc>
                <a:tc>
                  <a:txBody>
                    <a:bodyPr/>
                    <a:lstStyle/>
                    <a:p>
                      <a:r>
                        <a:rPr lang="en-US" dirty="0"/>
                        <a:t>16034665</a:t>
                      </a:r>
                    </a:p>
                  </a:txBody>
                  <a:tcPr/>
                </a:tc>
                <a:tc>
                  <a:txBody>
                    <a:bodyPr/>
                    <a:lstStyle/>
                    <a:p>
                      <a:r>
                        <a:rPr lang="en-US" dirty="0"/>
                        <a:t>9.05s</a:t>
                      </a:r>
                    </a:p>
                  </a:txBody>
                  <a:tcPr/>
                </a:tc>
                <a:tc>
                  <a:txBody>
                    <a:bodyPr/>
                    <a:lstStyle/>
                    <a:p>
                      <a:r>
                        <a:rPr lang="en-US" dirty="0"/>
                        <a:t>50%</a:t>
                      </a:r>
                    </a:p>
                  </a:txBody>
                  <a:tcPr/>
                </a:tc>
                <a:tc>
                  <a:txBody>
                    <a:bodyPr/>
                    <a:lstStyle/>
                    <a:p>
                      <a:r>
                        <a:rPr lang="en-US" dirty="0"/>
                        <a:t>O(N)</a:t>
                      </a:r>
                    </a:p>
                  </a:txBody>
                  <a:tcPr/>
                </a:tc>
                <a:extLst>
                  <a:ext uri="{0D108BD9-81ED-4DB2-BD59-A6C34878D82A}">
                    <a16:rowId xmlns:a16="http://schemas.microsoft.com/office/drawing/2014/main" val="715989699"/>
                  </a:ext>
                </a:extLst>
              </a:tr>
              <a:tr h="370840">
                <a:tc>
                  <a:txBody>
                    <a:bodyPr/>
                    <a:lstStyle/>
                    <a:p>
                      <a:r>
                        <a:rPr lang="en-US" dirty="0"/>
                        <a:t>Video</a:t>
                      </a:r>
                    </a:p>
                  </a:txBody>
                  <a:tcPr/>
                </a:tc>
                <a:tc>
                  <a:txBody>
                    <a:bodyPr/>
                    <a:lstStyle/>
                    <a:p>
                      <a:r>
                        <a:rPr lang="en-US" dirty="0"/>
                        <a:t>9840497</a:t>
                      </a:r>
                    </a:p>
                  </a:txBody>
                  <a:tcPr/>
                </a:tc>
                <a:tc>
                  <a:txBody>
                    <a:bodyPr/>
                    <a:lstStyle/>
                    <a:p>
                      <a:r>
                        <a:rPr lang="en-US" dirty="0"/>
                        <a:t>266619</a:t>
                      </a:r>
                    </a:p>
                  </a:txBody>
                  <a:tcPr/>
                </a:tc>
                <a:tc>
                  <a:txBody>
                    <a:bodyPr/>
                    <a:lstStyle/>
                    <a:p>
                      <a:r>
                        <a:rPr lang="en-US" dirty="0"/>
                        <a:t>5s</a:t>
                      </a:r>
                    </a:p>
                  </a:txBody>
                  <a:tcPr/>
                </a:tc>
                <a:tc>
                  <a:txBody>
                    <a:bodyPr/>
                    <a:lstStyle/>
                    <a:p>
                      <a:r>
                        <a:rPr lang="en-US" dirty="0"/>
                        <a:t>2.7%</a:t>
                      </a:r>
                    </a:p>
                  </a:txBody>
                  <a:tcPr/>
                </a:tc>
                <a:tc>
                  <a:txBody>
                    <a:bodyPr/>
                    <a:lstStyle/>
                    <a:p>
                      <a:r>
                        <a:rPr lang="en-US" dirty="0"/>
                        <a:t>O(M*N)</a:t>
                      </a:r>
                    </a:p>
                    <a:p>
                      <a:r>
                        <a:rPr lang="en-US" dirty="0"/>
                        <a:t>Where m is no of frames and n is no of pixels per frame</a:t>
                      </a:r>
                    </a:p>
                  </a:txBody>
                  <a:tcPr/>
                </a:tc>
                <a:extLst>
                  <a:ext uri="{0D108BD9-81ED-4DB2-BD59-A6C34878D82A}">
                    <a16:rowId xmlns:a16="http://schemas.microsoft.com/office/drawing/2014/main" val="1903183842"/>
                  </a:ext>
                </a:extLst>
              </a:tr>
            </a:tbl>
          </a:graphicData>
        </a:graphic>
      </p:graphicFrame>
    </p:spTree>
    <p:extLst>
      <p:ext uri="{BB962C8B-B14F-4D97-AF65-F5344CB8AC3E}">
        <p14:creationId xmlns:p14="http://schemas.microsoft.com/office/powerpoint/2010/main" val="3293609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FFA37D-AEDF-EE94-72A5-B4D3AA1BEFA8}"/>
              </a:ext>
            </a:extLst>
          </p:cNvPr>
          <p:cNvSpPr>
            <a:spLocks noGrp="1"/>
          </p:cNvSpPr>
          <p:nvPr>
            <p:ph idx="1"/>
          </p:nvPr>
        </p:nvSpPr>
        <p:spPr/>
        <p:txBody>
          <a:bodyPr>
            <a:normAutofit fontScale="92500" lnSpcReduction="10000"/>
          </a:bodyPr>
          <a:lstStyle/>
          <a:p>
            <a:r>
              <a:rPr lang="en-IN" sz="2800" dirty="0"/>
              <a:t>Audio files: A Fourier transform is taken of the input waveform. Considering, the input sample rate to be Fs, we consider the </a:t>
            </a:r>
            <a:r>
              <a:rPr lang="en-IN" sz="2800" u="sng" dirty="0"/>
              <a:t>Nyquist-Shannon theorem. </a:t>
            </a:r>
            <a:r>
              <a:rPr lang="en-IN" sz="2800" dirty="0"/>
              <a:t>Thus, we consider frequencies only below </a:t>
            </a:r>
            <a:r>
              <a:rPr lang="en-IN" sz="2800" u="sng" dirty="0"/>
              <a:t>Fs/2</a:t>
            </a:r>
            <a:r>
              <a:rPr lang="en-IN" sz="2800" dirty="0"/>
              <a:t>. A parameter e is used to indicate the section of the spectrum not to be considered. We have used </a:t>
            </a:r>
            <a:r>
              <a:rPr lang="en-IN" sz="2800" u="sng" dirty="0"/>
              <a:t>e=10</a:t>
            </a:r>
            <a:r>
              <a:rPr lang="en-IN" sz="2800" u="sng" baseline="30000" dirty="0"/>
              <a:t>-5 </a:t>
            </a:r>
            <a:r>
              <a:rPr lang="en-IN" sz="2800" dirty="0"/>
              <a:t>for removing a small portion. Increasing the parameter e deteriorates the quality of the audio. We have successfully compressed a </a:t>
            </a:r>
            <a:r>
              <a:rPr lang="en-IN" sz="2800" u="sng" dirty="0"/>
              <a:t>5MB audio file to 2MB.</a:t>
            </a:r>
            <a:endParaRPr lang="en-IN" sz="2800" u="sng" baseline="30000" dirty="0"/>
          </a:p>
          <a:p>
            <a:endParaRPr lang="en-US" dirty="0"/>
          </a:p>
        </p:txBody>
      </p:sp>
      <p:sp>
        <p:nvSpPr>
          <p:cNvPr id="4" name="TextBox 3">
            <a:extLst>
              <a:ext uri="{FF2B5EF4-FFF2-40B4-BE49-F238E27FC236}">
                <a16:creationId xmlns:a16="http://schemas.microsoft.com/office/drawing/2014/main" id="{A1FB6950-DE78-12F4-C5EE-EBCB680B0180}"/>
              </a:ext>
            </a:extLst>
          </p:cNvPr>
          <p:cNvSpPr txBox="1"/>
          <p:nvPr/>
        </p:nvSpPr>
        <p:spPr>
          <a:xfrm>
            <a:off x="768650" y="854903"/>
            <a:ext cx="6342993" cy="369332"/>
          </a:xfrm>
          <a:prstGeom prst="rect">
            <a:avLst/>
          </a:prstGeom>
          <a:noFill/>
        </p:spPr>
        <p:txBody>
          <a:bodyPr wrap="square" rtlCol="0">
            <a:spAutoFit/>
          </a:bodyPr>
          <a:lstStyle/>
          <a:p>
            <a:r>
              <a:rPr lang="en-US" dirty="0"/>
              <a:t>Audio file </a:t>
            </a:r>
          </a:p>
        </p:txBody>
      </p:sp>
      <p:cxnSp>
        <p:nvCxnSpPr>
          <p:cNvPr id="6" name="Straight Arrow Connector 5">
            <a:extLst>
              <a:ext uri="{FF2B5EF4-FFF2-40B4-BE49-F238E27FC236}">
                <a16:creationId xmlns:a16="http://schemas.microsoft.com/office/drawing/2014/main" id="{9ED378C1-C5B8-B765-7CC8-9772F6A45170}"/>
              </a:ext>
            </a:extLst>
          </p:cNvPr>
          <p:cNvCxnSpPr/>
          <p:nvPr/>
        </p:nvCxnSpPr>
        <p:spPr>
          <a:xfrm>
            <a:off x="2033180" y="1076736"/>
            <a:ext cx="725214"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FE8E0384-90BD-9C15-A99F-E4F814750652}"/>
              </a:ext>
            </a:extLst>
          </p:cNvPr>
          <p:cNvSpPr txBox="1"/>
          <p:nvPr/>
        </p:nvSpPr>
        <p:spPr>
          <a:xfrm>
            <a:off x="2826892" y="859804"/>
            <a:ext cx="2693961" cy="369332"/>
          </a:xfrm>
          <a:prstGeom prst="rect">
            <a:avLst/>
          </a:prstGeom>
          <a:noFill/>
        </p:spPr>
        <p:txBody>
          <a:bodyPr wrap="square" rtlCol="0">
            <a:spAutoFit/>
          </a:bodyPr>
          <a:lstStyle/>
          <a:p>
            <a:r>
              <a:rPr lang="en-US" dirty="0"/>
              <a:t>Fourier Transform</a:t>
            </a:r>
          </a:p>
        </p:txBody>
      </p:sp>
      <p:cxnSp>
        <p:nvCxnSpPr>
          <p:cNvPr id="8" name="Straight Arrow Connector 7">
            <a:extLst>
              <a:ext uri="{FF2B5EF4-FFF2-40B4-BE49-F238E27FC236}">
                <a16:creationId xmlns:a16="http://schemas.microsoft.com/office/drawing/2014/main" id="{EF9B7025-79B3-D8FE-7978-A3C8456DF73A}"/>
              </a:ext>
            </a:extLst>
          </p:cNvPr>
          <p:cNvCxnSpPr/>
          <p:nvPr/>
        </p:nvCxnSpPr>
        <p:spPr>
          <a:xfrm>
            <a:off x="4883426" y="1044470"/>
            <a:ext cx="725214"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267B8109-9D0E-565D-414F-7410F2DA1B13}"/>
              </a:ext>
            </a:extLst>
          </p:cNvPr>
          <p:cNvSpPr txBox="1"/>
          <p:nvPr/>
        </p:nvSpPr>
        <p:spPr>
          <a:xfrm>
            <a:off x="5587043" y="854903"/>
            <a:ext cx="1986441" cy="369332"/>
          </a:xfrm>
          <a:prstGeom prst="rect">
            <a:avLst/>
          </a:prstGeom>
          <a:noFill/>
        </p:spPr>
        <p:txBody>
          <a:bodyPr wrap="none" rtlCol="0">
            <a:spAutoFit/>
          </a:bodyPr>
          <a:lstStyle/>
          <a:p>
            <a:r>
              <a:rPr lang="en-US" dirty="0"/>
              <a:t>Nyquist-Shannon</a:t>
            </a:r>
          </a:p>
        </p:txBody>
      </p:sp>
      <p:cxnSp>
        <p:nvCxnSpPr>
          <p:cNvPr id="10" name="Straight Arrow Connector 9">
            <a:extLst>
              <a:ext uri="{FF2B5EF4-FFF2-40B4-BE49-F238E27FC236}">
                <a16:creationId xmlns:a16="http://schemas.microsoft.com/office/drawing/2014/main" id="{7DFD642E-4F17-607F-139C-F8DF7C7A23E4}"/>
              </a:ext>
            </a:extLst>
          </p:cNvPr>
          <p:cNvCxnSpPr/>
          <p:nvPr/>
        </p:nvCxnSpPr>
        <p:spPr>
          <a:xfrm>
            <a:off x="7500730" y="1039569"/>
            <a:ext cx="725214"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819880E9-BF7F-CFAC-50B8-D2D206A21B64}"/>
              </a:ext>
            </a:extLst>
          </p:cNvPr>
          <p:cNvSpPr txBox="1"/>
          <p:nvPr/>
        </p:nvSpPr>
        <p:spPr>
          <a:xfrm>
            <a:off x="8212019" y="854903"/>
            <a:ext cx="1358321" cy="369332"/>
          </a:xfrm>
          <a:prstGeom prst="rect">
            <a:avLst/>
          </a:prstGeom>
          <a:noFill/>
        </p:spPr>
        <p:txBody>
          <a:bodyPr wrap="none" rtlCol="0">
            <a:spAutoFit/>
          </a:bodyPr>
          <a:lstStyle/>
          <a:p>
            <a:r>
              <a:rPr lang="en-US" dirty="0"/>
              <a:t>Encryption</a:t>
            </a:r>
          </a:p>
        </p:txBody>
      </p:sp>
      <p:cxnSp>
        <p:nvCxnSpPr>
          <p:cNvPr id="12" name="Straight Arrow Connector 11">
            <a:extLst>
              <a:ext uri="{FF2B5EF4-FFF2-40B4-BE49-F238E27FC236}">
                <a16:creationId xmlns:a16="http://schemas.microsoft.com/office/drawing/2014/main" id="{A25629CA-6FF2-1E97-ECC1-ACC53E22AD4D}"/>
              </a:ext>
            </a:extLst>
          </p:cNvPr>
          <p:cNvCxnSpPr/>
          <p:nvPr/>
        </p:nvCxnSpPr>
        <p:spPr>
          <a:xfrm>
            <a:off x="9570340" y="1046192"/>
            <a:ext cx="725214"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413F7B0A-DDC9-FA34-ADAD-3FBBF068B3DC}"/>
              </a:ext>
            </a:extLst>
          </p:cNvPr>
          <p:cNvSpPr txBox="1"/>
          <p:nvPr/>
        </p:nvSpPr>
        <p:spPr>
          <a:xfrm>
            <a:off x="10348513" y="854903"/>
            <a:ext cx="1581523" cy="369332"/>
          </a:xfrm>
          <a:prstGeom prst="rect">
            <a:avLst/>
          </a:prstGeom>
          <a:noFill/>
        </p:spPr>
        <p:txBody>
          <a:bodyPr wrap="none" rtlCol="0">
            <a:spAutoFit/>
          </a:bodyPr>
          <a:lstStyle/>
          <a:p>
            <a:r>
              <a:rPr lang="en-US" dirty="0"/>
              <a:t>Transmission</a:t>
            </a:r>
          </a:p>
        </p:txBody>
      </p:sp>
    </p:spTree>
    <p:extLst>
      <p:ext uri="{BB962C8B-B14F-4D97-AF65-F5344CB8AC3E}">
        <p14:creationId xmlns:p14="http://schemas.microsoft.com/office/powerpoint/2010/main" val="4149815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peed lines technology abstract">
            <a:extLst>
              <a:ext uri="{FF2B5EF4-FFF2-40B4-BE49-F238E27FC236}">
                <a16:creationId xmlns:a16="http://schemas.microsoft.com/office/drawing/2014/main" id="{4F49CA54-96C2-D47E-72E5-59EA84626CAF}"/>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r="7110" b="-1"/>
          <a:stretch/>
        </p:blipFill>
        <p:spPr>
          <a:xfrm>
            <a:off x="20" y="1"/>
            <a:ext cx="12191980" cy="6857999"/>
          </a:xfrm>
          <a:prstGeom prst="rect">
            <a:avLst/>
          </a:prstGeom>
        </p:spPr>
      </p:pic>
      <p:sp>
        <p:nvSpPr>
          <p:cNvPr id="2" name="Title 1">
            <a:extLst>
              <a:ext uri="{FF2B5EF4-FFF2-40B4-BE49-F238E27FC236}">
                <a16:creationId xmlns:a16="http://schemas.microsoft.com/office/drawing/2014/main" id="{8BA8B20F-F4B1-CAC7-0197-5D4B8A50EC6E}"/>
              </a:ext>
            </a:extLst>
          </p:cNvPr>
          <p:cNvSpPr>
            <a:spLocks noGrp="1"/>
          </p:cNvSpPr>
          <p:nvPr>
            <p:ph type="title"/>
          </p:nvPr>
        </p:nvSpPr>
        <p:spPr>
          <a:xfrm>
            <a:off x="838201" y="1065862"/>
            <a:ext cx="3313164" cy="4726276"/>
          </a:xfrm>
        </p:spPr>
        <p:txBody>
          <a:bodyPr>
            <a:normAutofit/>
          </a:bodyPr>
          <a:lstStyle/>
          <a:p>
            <a:pPr algn="r"/>
            <a:r>
              <a:rPr lang="en-IN" sz="4000" dirty="0">
                <a:solidFill>
                  <a:srgbClr val="FFFFFF"/>
                </a:solidFill>
              </a:rPr>
              <a:t>Noise?</a:t>
            </a:r>
          </a:p>
        </p:txBody>
      </p:sp>
      <p:cxnSp>
        <p:nvCxnSpPr>
          <p:cNvPr id="17" name="Straight Connector 16">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92CA137-AD34-4FCF-6D2E-6DC675F0ACAF}"/>
              </a:ext>
            </a:extLst>
          </p:cNvPr>
          <p:cNvSpPr>
            <a:spLocks noGrp="1"/>
          </p:cNvSpPr>
          <p:nvPr>
            <p:ph idx="1"/>
          </p:nvPr>
        </p:nvSpPr>
        <p:spPr>
          <a:xfrm>
            <a:off x="5299340" y="1065862"/>
            <a:ext cx="5744685" cy="4726276"/>
          </a:xfrm>
        </p:spPr>
        <p:txBody>
          <a:bodyPr anchor="ctr">
            <a:normAutofit/>
          </a:bodyPr>
          <a:lstStyle/>
          <a:p>
            <a:pPr marL="0" indent="0" algn="ctr">
              <a:buNone/>
            </a:pPr>
            <a:endParaRPr lang="en-US" sz="2000" b="1" dirty="0">
              <a:solidFill>
                <a:srgbClr val="FFFFFF"/>
              </a:solidFill>
            </a:endParaRPr>
          </a:p>
          <a:p>
            <a:pPr marL="0" indent="0">
              <a:buNone/>
            </a:pPr>
            <a:r>
              <a:rPr lang="en-US" sz="2000" dirty="0">
                <a:solidFill>
                  <a:srgbClr val="FFFFFF"/>
                </a:solidFill>
              </a:rPr>
              <a:t>Noise comes into picture when we are using a continuous bandwidth. Here, we are using discrete frequency channels at 2000, 3000, 4000, 5000 Hertz, so noise doesn't even come in.</a:t>
            </a:r>
          </a:p>
        </p:txBody>
      </p:sp>
    </p:spTree>
    <p:extLst>
      <p:ext uri="{BB962C8B-B14F-4D97-AF65-F5344CB8AC3E}">
        <p14:creationId xmlns:p14="http://schemas.microsoft.com/office/powerpoint/2010/main" val="2751309234"/>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BGRectangle">
            <a:extLst>
              <a:ext uri="{FF2B5EF4-FFF2-40B4-BE49-F238E27FC236}">
                <a16:creationId xmlns:a16="http://schemas.microsoft.com/office/drawing/2014/main" id="{25E8815A-9407-4234-B08F-A1E49DCD7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Padlock on computer motherboard">
            <a:extLst>
              <a:ext uri="{FF2B5EF4-FFF2-40B4-BE49-F238E27FC236}">
                <a16:creationId xmlns:a16="http://schemas.microsoft.com/office/drawing/2014/main" id="{A3CB6471-AA21-BA28-06D1-F4D4A0CF34D7}"/>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b="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729FC142-C32C-CACD-B1C5-5CA1924A1647}"/>
              </a:ext>
            </a:extLst>
          </p:cNvPr>
          <p:cNvSpPr>
            <a:spLocks noGrp="1"/>
          </p:cNvSpPr>
          <p:nvPr>
            <p:ph type="title"/>
          </p:nvPr>
        </p:nvSpPr>
        <p:spPr>
          <a:xfrm>
            <a:off x="838200" y="963877"/>
            <a:ext cx="3494362" cy="4930246"/>
          </a:xfrm>
        </p:spPr>
        <p:txBody>
          <a:bodyPr>
            <a:normAutofit/>
          </a:bodyPr>
          <a:lstStyle/>
          <a:p>
            <a:pPr algn="r"/>
            <a:r>
              <a:rPr lang="en-IN">
                <a:solidFill>
                  <a:schemeClr val="bg1"/>
                </a:solidFill>
              </a:rPr>
              <a:t>Encryption</a:t>
            </a:r>
          </a:p>
        </p:txBody>
      </p:sp>
      <p:sp>
        <p:nvSpPr>
          <p:cNvPr id="22" name="!!Line">
            <a:extLst>
              <a:ext uri="{FF2B5EF4-FFF2-40B4-BE49-F238E27FC236}">
                <a16:creationId xmlns:a16="http://schemas.microsoft.com/office/drawing/2014/main" id="{C9C56819-FD02-4626-ABF5-85C7463C9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0580" y="2057400"/>
            <a:ext cx="27432" cy="2743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7A27518-8C78-2537-0523-8A490F0646BB}"/>
              </a:ext>
            </a:extLst>
          </p:cNvPr>
          <p:cNvSpPr>
            <a:spLocks noGrp="1"/>
          </p:cNvSpPr>
          <p:nvPr>
            <p:ph idx="1"/>
          </p:nvPr>
        </p:nvSpPr>
        <p:spPr>
          <a:xfrm>
            <a:off x="4976031" y="963877"/>
            <a:ext cx="6377769" cy="4930246"/>
          </a:xfrm>
        </p:spPr>
        <p:txBody>
          <a:bodyPr anchor="ctr">
            <a:normAutofit/>
          </a:bodyPr>
          <a:lstStyle/>
          <a:p>
            <a:r>
              <a:rPr lang="en-IN" sz="2400" dirty="0">
                <a:solidFill>
                  <a:schemeClr val="bg1"/>
                </a:solidFill>
              </a:rPr>
              <a:t>Uses AES (Advanced Encryption Standard).</a:t>
            </a:r>
          </a:p>
          <a:p>
            <a:r>
              <a:rPr lang="en-IN" sz="2400" dirty="0">
                <a:solidFill>
                  <a:schemeClr val="bg1"/>
                </a:solidFill>
              </a:rPr>
              <a:t>Data is protected by a strong password</a:t>
            </a:r>
          </a:p>
        </p:txBody>
      </p:sp>
    </p:spTree>
    <p:extLst>
      <p:ext uri="{BB962C8B-B14F-4D97-AF65-F5344CB8AC3E}">
        <p14:creationId xmlns:p14="http://schemas.microsoft.com/office/powerpoint/2010/main" val="2379367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ight bulbs on a green surface with only one light bulb on">
            <a:extLst>
              <a:ext uri="{FF2B5EF4-FFF2-40B4-BE49-F238E27FC236}">
                <a16:creationId xmlns:a16="http://schemas.microsoft.com/office/drawing/2014/main" id="{17EB6058-197D-99AF-3AEF-7FF48D4E1E4E}"/>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b="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0FEC5A35-D0E7-6AEA-E919-F9572136D680}"/>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Innovation</a:t>
            </a:r>
          </a:p>
        </p:txBody>
      </p:sp>
      <p:cxnSp>
        <p:nvCxnSpPr>
          <p:cNvPr id="12" name="Straight Connector 11">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A9A7E80-266F-424B-A62A-7B4167BCA037}"/>
              </a:ext>
            </a:extLst>
          </p:cNvPr>
          <p:cNvSpPr>
            <a:spLocks noGrp="1"/>
          </p:cNvSpPr>
          <p:nvPr>
            <p:ph idx="1"/>
          </p:nvPr>
        </p:nvSpPr>
        <p:spPr>
          <a:xfrm>
            <a:off x="5155379" y="1065862"/>
            <a:ext cx="5744685" cy="4726276"/>
          </a:xfrm>
        </p:spPr>
        <p:txBody>
          <a:bodyPr anchor="ctr">
            <a:normAutofit/>
          </a:bodyPr>
          <a:lstStyle/>
          <a:p>
            <a:r>
              <a:rPr lang="en-IN" sz="2000" dirty="0">
                <a:solidFill>
                  <a:srgbClr val="FFFFFF"/>
                </a:solidFill>
              </a:rPr>
              <a:t>Robust and secure pipeline for transmission of files over radio.</a:t>
            </a:r>
          </a:p>
          <a:p>
            <a:r>
              <a:rPr lang="en-IN" sz="2000" dirty="0">
                <a:solidFill>
                  <a:srgbClr val="FFFFFF"/>
                </a:solidFill>
              </a:rPr>
              <a:t>Communication is end-to-end encrypted to prevent eavesdropping or interception.</a:t>
            </a:r>
          </a:p>
          <a:p>
            <a:r>
              <a:rPr lang="en-IN" sz="2000" dirty="0">
                <a:solidFill>
                  <a:srgbClr val="FFFFFF"/>
                </a:solidFill>
              </a:rPr>
              <a:t>Files are compressed with high compression ratio for faster transmission. </a:t>
            </a:r>
          </a:p>
          <a:p>
            <a:r>
              <a:rPr lang="en-IN" sz="2000" dirty="0">
                <a:solidFill>
                  <a:srgbClr val="FFFFFF"/>
                </a:solidFill>
              </a:rPr>
              <a:t>A seamless solution for multimedia transfer over radios</a:t>
            </a:r>
          </a:p>
          <a:p>
            <a:r>
              <a:rPr lang="en-IN" sz="2000" dirty="0">
                <a:solidFill>
                  <a:srgbClr val="FFFFFF"/>
                </a:solidFill>
              </a:rPr>
              <a:t>Scalable </a:t>
            </a:r>
          </a:p>
        </p:txBody>
      </p:sp>
    </p:spTree>
    <p:extLst>
      <p:ext uri="{BB962C8B-B14F-4D97-AF65-F5344CB8AC3E}">
        <p14:creationId xmlns:p14="http://schemas.microsoft.com/office/powerpoint/2010/main" val="2308264435"/>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ngled shot of pen on a graph">
            <a:extLst>
              <a:ext uri="{FF2B5EF4-FFF2-40B4-BE49-F238E27FC236}">
                <a16:creationId xmlns:a16="http://schemas.microsoft.com/office/drawing/2014/main" id="{258A7915-F2C5-ACC3-F33B-3AF93BFB70A4}"/>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6635" b="9095"/>
          <a:stretch/>
        </p:blipFill>
        <p:spPr>
          <a:xfrm>
            <a:off x="20" y="1"/>
            <a:ext cx="12191980" cy="6857999"/>
          </a:xfrm>
          <a:prstGeom prst="rect">
            <a:avLst/>
          </a:prstGeom>
        </p:spPr>
      </p:pic>
      <p:sp>
        <p:nvSpPr>
          <p:cNvPr id="2" name="Title 1">
            <a:extLst>
              <a:ext uri="{FF2B5EF4-FFF2-40B4-BE49-F238E27FC236}">
                <a16:creationId xmlns:a16="http://schemas.microsoft.com/office/drawing/2014/main" id="{FA8C6E09-9FF9-C18D-C2BA-BE9F0DED0688}"/>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Business model</a:t>
            </a:r>
          </a:p>
        </p:txBody>
      </p:sp>
      <p:cxnSp>
        <p:nvCxnSpPr>
          <p:cNvPr id="12" name="Straight Connector 11">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19195A0-1CEF-92EA-B7B5-F68D502EE443}"/>
              </a:ext>
            </a:extLst>
          </p:cNvPr>
          <p:cNvSpPr>
            <a:spLocks noGrp="1"/>
          </p:cNvSpPr>
          <p:nvPr>
            <p:ph idx="1"/>
          </p:nvPr>
        </p:nvSpPr>
        <p:spPr>
          <a:xfrm>
            <a:off x="5155379" y="1065862"/>
            <a:ext cx="5744685" cy="4726276"/>
          </a:xfrm>
        </p:spPr>
        <p:txBody>
          <a:bodyPr anchor="ctr">
            <a:normAutofit fontScale="92500" lnSpcReduction="10000"/>
          </a:bodyPr>
          <a:lstStyle/>
          <a:p>
            <a:r>
              <a:rPr lang="en-IN" sz="1700" dirty="0">
                <a:solidFill>
                  <a:srgbClr val="FFFFFF"/>
                </a:solidFill>
              </a:rPr>
              <a:t>Being a software dependent solution, the solution is extremely low cost and can be implemented with the help of sound cards costing as low as ₹100, the price would decrease for bulk production. However, better sound cards can provide transmission speed up to 10kB/s.</a:t>
            </a:r>
          </a:p>
          <a:p>
            <a:r>
              <a:rPr lang="en-IN" sz="1700" dirty="0">
                <a:solidFill>
                  <a:srgbClr val="FFFFFF"/>
                </a:solidFill>
              </a:rPr>
              <a:t>The target market would be Police, Army, Security organizations and so on.</a:t>
            </a:r>
          </a:p>
          <a:p>
            <a:r>
              <a:rPr lang="en-IN" sz="1700" dirty="0">
                <a:solidFill>
                  <a:srgbClr val="FFFFFF"/>
                </a:solidFill>
              </a:rPr>
              <a:t>As a start-up, we would provide regular updates to the software including patches for the encryption systems, the compression modules and so on.</a:t>
            </a:r>
          </a:p>
          <a:p>
            <a:r>
              <a:rPr lang="en-IN" sz="1700" dirty="0">
                <a:solidFill>
                  <a:srgbClr val="FFFFFF"/>
                </a:solidFill>
              </a:rPr>
              <a:t>Once a large section of the target market, like the police implements the solution, we can go for public key cryptosystem, where the public keys for important personnel could be announced and the others may use the same to encrypt very confidential file without the difficulty of key-exchange. </a:t>
            </a:r>
          </a:p>
          <a:p>
            <a:r>
              <a:rPr lang="en-IN" sz="1700" dirty="0">
                <a:solidFill>
                  <a:srgbClr val="FFFFFF"/>
                </a:solidFill>
              </a:rPr>
              <a:t>With partnership with start-ups like Mukham Pvt. Ltd., we can provide multi-modal authentication services for remote assets over radio that would not necessarily depend on internet, cellular or telephony connectivity.</a:t>
            </a:r>
          </a:p>
        </p:txBody>
      </p:sp>
    </p:spTree>
    <p:extLst>
      <p:ext uri="{BB962C8B-B14F-4D97-AF65-F5344CB8AC3E}">
        <p14:creationId xmlns:p14="http://schemas.microsoft.com/office/powerpoint/2010/main" val="1855726827"/>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ful network cables">
            <a:extLst>
              <a:ext uri="{FF2B5EF4-FFF2-40B4-BE49-F238E27FC236}">
                <a16:creationId xmlns:a16="http://schemas.microsoft.com/office/drawing/2014/main" id="{55488726-7BC7-CC4D-7087-C8E3377920BB}"/>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r="-1" b="15708"/>
          <a:stretch/>
        </p:blipFill>
        <p:spPr>
          <a:xfrm>
            <a:off x="20" y="10"/>
            <a:ext cx="12188930" cy="6857990"/>
          </a:xfrm>
          <a:prstGeom prst="rect">
            <a:avLst/>
          </a:prstGeom>
        </p:spPr>
      </p:pic>
      <p:sp>
        <p:nvSpPr>
          <p:cNvPr id="2" name="Title 1">
            <a:extLst>
              <a:ext uri="{FF2B5EF4-FFF2-40B4-BE49-F238E27FC236}">
                <a16:creationId xmlns:a16="http://schemas.microsoft.com/office/drawing/2014/main" id="{D6A1B98D-7BAB-DEA0-0528-EC9655553A37}"/>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rgbClr val="FFFFFF"/>
                </a:solidFill>
              </a:rPr>
              <a:t>Thank you</a:t>
            </a:r>
          </a:p>
        </p:txBody>
      </p:sp>
      <p:sp>
        <p:nvSpPr>
          <p:cNvPr id="16"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11376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Yellow question mark">
            <a:extLst>
              <a:ext uri="{FF2B5EF4-FFF2-40B4-BE49-F238E27FC236}">
                <a16:creationId xmlns:a16="http://schemas.microsoft.com/office/drawing/2014/main" id="{EB296D4C-D7ED-676D-C989-369FF53D2BB2}"/>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b="6250"/>
          <a:stretch/>
        </p:blipFill>
        <p:spPr>
          <a:xfrm>
            <a:off x="20" y="1"/>
            <a:ext cx="12191980" cy="6857999"/>
          </a:xfrm>
          <a:prstGeom prst="rect">
            <a:avLst/>
          </a:prstGeom>
        </p:spPr>
      </p:pic>
      <p:sp>
        <p:nvSpPr>
          <p:cNvPr id="2" name="Title 1">
            <a:extLst>
              <a:ext uri="{FF2B5EF4-FFF2-40B4-BE49-F238E27FC236}">
                <a16:creationId xmlns:a16="http://schemas.microsoft.com/office/drawing/2014/main" id="{DEC021CB-B4FE-80A8-4A7F-61EC709C9AA6}"/>
              </a:ext>
            </a:extLst>
          </p:cNvPr>
          <p:cNvSpPr>
            <a:spLocks noGrp="1"/>
          </p:cNvSpPr>
          <p:nvPr>
            <p:ph type="title"/>
          </p:nvPr>
        </p:nvSpPr>
        <p:spPr>
          <a:xfrm>
            <a:off x="838201" y="1065862"/>
            <a:ext cx="3313164" cy="4726276"/>
          </a:xfrm>
        </p:spPr>
        <p:txBody>
          <a:bodyPr>
            <a:normAutofit/>
          </a:bodyPr>
          <a:lstStyle/>
          <a:p>
            <a:pPr algn="r"/>
            <a:r>
              <a:rPr lang="en-IN" sz="4000" dirty="0">
                <a:solidFill>
                  <a:srgbClr val="FFFFFF"/>
                </a:solidFill>
              </a:rPr>
              <a:t>Problem statement </a:t>
            </a:r>
            <a:r>
              <a:rPr lang="en-US" sz="4000" dirty="0">
                <a:solidFill>
                  <a:srgbClr val="FFFFFF"/>
                </a:solidFill>
              </a:rPr>
              <a:t>(AT985) </a:t>
            </a:r>
            <a:endParaRPr lang="en-IN" sz="4000" dirty="0">
              <a:solidFill>
                <a:srgbClr val="FFFFFF"/>
              </a:solidFill>
            </a:endParaRPr>
          </a:p>
        </p:txBody>
      </p:sp>
      <p:cxnSp>
        <p:nvCxnSpPr>
          <p:cNvPr id="23" name="Straight Connector 22">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E6B932D-D3CE-A247-C253-D40ABB2723EE}"/>
              </a:ext>
            </a:extLst>
          </p:cNvPr>
          <p:cNvSpPr>
            <a:spLocks noGrp="1"/>
          </p:cNvSpPr>
          <p:nvPr>
            <p:ph idx="1"/>
          </p:nvPr>
        </p:nvSpPr>
        <p:spPr>
          <a:xfrm>
            <a:off x="5155379" y="1065861"/>
            <a:ext cx="5744685" cy="5702583"/>
          </a:xfrm>
        </p:spPr>
        <p:txBody>
          <a:bodyPr anchor="ctr">
            <a:normAutofit lnSpcReduction="10000"/>
          </a:bodyPr>
          <a:lstStyle/>
          <a:p>
            <a:pPr>
              <a:spcBef>
                <a:spcPts val="0"/>
              </a:spcBef>
            </a:pPr>
            <a:r>
              <a:rPr lang="en-US" sz="1600" dirty="0">
                <a:solidFill>
                  <a:srgbClr val="FFFFFF"/>
                </a:solidFill>
              </a:rPr>
              <a:t>The System would Transfer Multimedia Data through Police Radio Sets:</a:t>
            </a:r>
          </a:p>
          <a:p>
            <a:pPr lvl="1">
              <a:spcBef>
                <a:spcPts val="0"/>
              </a:spcBef>
            </a:pPr>
            <a:r>
              <a:rPr lang="en-US" sz="1600" dirty="0">
                <a:solidFill>
                  <a:srgbClr val="FFFFFF"/>
                </a:solidFill>
              </a:rPr>
              <a:t>1. Images </a:t>
            </a:r>
          </a:p>
          <a:p>
            <a:pPr lvl="1">
              <a:spcBef>
                <a:spcPts val="0"/>
              </a:spcBef>
            </a:pPr>
            <a:r>
              <a:rPr lang="en-US" sz="1600" dirty="0">
                <a:solidFill>
                  <a:srgbClr val="FFFFFF"/>
                </a:solidFill>
              </a:rPr>
              <a:t>2. Video </a:t>
            </a:r>
          </a:p>
          <a:p>
            <a:pPr lvl="1">
              <a:spcBef>
                <a:spcPts val="0"/>
              </a:spcBef>
            </a:pPr>
            <a:r>
              <a:rPr lang="en-US" sz="1600" dirty="0">
                <a:solidFill>
                  <a:srgbClr val="FFFFFF"/>
                </a:solidFill>
              </a:rPr>
              <a:t>3. MP3/MP4</a:t>
            </a:r>
          </a:p>
          <a:p>
            <a:pPr>
              <a:spcBef>
                <a:spcPts val="0"/>
              </a:spcBef>
            </a:pPr>
            <a:r>
              <a:rPr lang="en-US" sz="1600" dirty="0">
                <a:solidFill>
                  <a:srgbClr val="FFFFFF"/>
                </a:solidFill>
              </a:rPr>
              <a:t>This would focus on securely transmitting sensitive data over radio sets.</a:t>
            </a:r>
          </a:p>
          <a:p>
            <a:pPr>
              <a:spcBef>
                <a:spcPts val="0"/>
              </a:spcBef>
            </a:pPr>
            <a:r>
              <a:rPr lang="en-US" sz="1600" dirty="0">
                <a:solidFill>
                  <a:srgbClr val="FFFFFF"/>
                </a:solidFill>
              </a:rPr>
              <a:t>Why is this useful when the Police personals could use smartphones directly?</a:t>
            </a:r>
          </a:p>
          <a:p>
            <a:pPr lvl="1">
              <a:spcBef>
                <a:spcPts val="0"/>
              </a:spcBef>
            </a:pPr>
            <a:r>
              <a:rPr lang="en-US" sz="1600" dirty="0">
                <a:solidFill>
                  <a:srgbClr val="FFFFFF"/>
                </a:solidFill>
              </a:rPr>
              <a:t>This is useful because transmission over smartphone always carries some risks. Multimedia Messages (MMS) could be logged at the service provider. While online transmission like sending over WhatsApp or Emails could be logged by the apps.</a:t>
            </a:r>
          </a:p>
          <a:p>
            <a:pPr lvl="1">
              <a:spcBef>
                <a:spcPts val="0"/>
              </a:spcBef>
            </a:pPr>
            <a:r>
              <a:rPr lang="en-US" sz="1600" dirty="0">
                <a:solidFill>
                  <a:srgbClr val="FFFFFF"/>
                </a:solidFill>
              </a:rPr>
              <a:t>In case of areas of political unrest, it has been observed that an Internet blackout is used to prevent the spread of misinformation and all. Transmission over smartphones would not work in these cases.</a:t>
            </a:r>
          </a:p>
          <a:p>
            <a:pPr lvl="1">
              <a:spcBef>
                <a:spcPts val="0"/>
              </a:spcBef>
            </a:pPr>
            <a:r>
              <a:rPr lang="en-US" sz="1600" dirty="0">
                <a:solidFill>
                  <a:srgbClr val="FFFFFF"/>
                </a:solidFill>
              </a:rPr>
              <a:t>Smartphone communication does not usually support ‘broadcast’ where a piece of information is to be sent to all other personals in a given range.</a:t>
            </a:r>
          </a:p>
          <a:p>
            <a:pPr lvl="1">
              <a:spcBef>
                <a:spcPts val="0"/>
              </a:spcBef>
            </a:pPr>
            <a:r>
              <a:rPr lang="en-US" sz="1600" dirty="0">
                <a:solidFill>
                  <a:srgbClr val="FFFFFF"/>
                </a:solidFill>
              </a:rPr>
              <a:t>Police radio work on UHF (Ultra High Frequency) which is more reliable than normal cellular connectivity.</a:t>
            </a:r>
          </a:p>
          <a:p>
            <a:pPr>
              <a:spcBef>
                <a:spcPts val="0"/>
              </a:spcBef>
            </a:pPr>
            <a:r>
              <a:rPr lang="en-US" sz="1600" dirty="0">
                <a:solidFill>
                  <a:srgbClr val="FFFFFF"/>
                </a:solidFill>
              </a:rPr>
              <a:t>Why this problem statement?</a:t>
            </a:r>
          </a:p>
          <a:p>
            <a:pPr lvl="1">
              <a:spcBef>
                <a:spcPts val="0"/>
              </a:spcBef>
            </a:pPr>
            <a:r>
              <a:rPr lang="en-US" sz="1600" dirty="0">
                <a:solidFill>
                  <a:srgbClr val="FFFFFF"/>
                </a:solidFill>
              </a:rPr>
              <a:t>This, when implemented, would solve the problem of secure communication of police personals.</a:t>
            </a:r>
          </a:p>
          <a:p>
            <a:pPr lvl="1">
              <a:spcBef>
                <a:spcPts val="0"/>
              </a:spcBef>
            </a:pPr>
            <a:endParaRPr lang="en-US" sz="1600" dirty="0">
              <a:solidFill>
                <a:srgbClr val="FFFFFF"/>
              </a:solidFill>
            </a:endParaRPr>
          </a:p>
          <a:p>
            <a:pPr lvl="1">
              <a:spcBef>
                <a:spcPts val="0"/>
              </a:spcBef>
            </a:pPr>
            <a:endParaRPr lang="en-IN" sz="1600" dirty="0">
              <a:solidFill>
                <a:srgbClr val="FFFFFF"/>
              </a:solidFill>
            </a:endParaRPr>
          </a:p>
          <a:p>
            <a:endParaRPr lang="en-IN" sz="1600" dirty="0">
              <a:solidFill>
                <a:srgbClr val="FFFFFF"/>
              </a:solidFill>
            </a:endParaRPr>
          </a:p>
        </p:txBody>
      </p:sp>
    </p:spTree>
    <p:extLst>
      <p:ext uri="{BB962C8B-B14F-4D97-AF65-F5344CB8AC3E}">
        <p14:creationId xmlns:p14="http://schemas.microsoft.com/office/powerpoint/2010/main" val="409682706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EA815BB-128C-2C2F-C3D8-6B03173F5694}"/>
              </a:ext>
            </a:extLst>
          </p:cNvPr>
          <p:cNvSpPr>
            <a:spLocks noGrp="1"/>
          </p:cNvSpPr>
          <p:nvPr>
            <p:ph type="subTitle" idx="1"/>
          </p:nvPr>
        </p:nvSpPr>
        <p:spPr>
          <a:xfrm>
            <a:off x="-694187" y="53880"/>
            <a:ext cx="9001462" cy="1655762"/>
          </a:xfrm>
        </p:spPr>
        <p:txBody>
          <a:bodyPr>
            <a:normAutofit/>
          </a:bodyPr>
          <a:lstStyle/>
          <a:p>
            <a:r>
              <a:rPr lang="en-US" sz="4000" dirty="0">
                <a:latin typeface="Calibri Light" panose="020F0302020204030204" pitchFamily="34" charset="0"/>
                <a:cs typeface="Calibri Light" panose="020F0302020204030204" pitchFamily="34" charset="0"/>
              </a:rPr>
              <a:t>Reported Internet Shutdown Cases </a:t>
            </a:r>
          </a:p>
        </p:txBody>
      </p:sp>
      <p:pic>
        <p:nvPicPr>
          <p:cNvPr id="5" name="Picture 4">
            <a:extLst>
              <a:ext uri="{FF2B5EF4-FFF2-40B4-BE49-F238E27FC236}">
                <a16:creationId xmlns:a16="http://schemas.microsoft.com/office/drawing/2014/main" id="{CE408966-DE19-38DB-E8AD-A116DCE2808B}"/>
              </a:ext>
            </a:extLst>
          </p:cNvPr>
          <p:cNvPicPr>
            <a:picLocks noChangeAspect="1"/>
          </p:cNvPicPr>
          <p:nvPr/>
        </p:nvPicPr>
        <p:blipFill>
          <a:blip r:embed="rId2"/>
          <a:stretch>
            <a:fillRect/>
          </a:stretch>
        </p:blipFill>
        <p:spPr>
          <a:xfrm>
            <a:off x="232693" y="3504918"/>
            <a:ext cx="4622201" cy="1537340"/>
          </a:xfrm>
          <a:prstGeom prst="rect">
            <a:avLst/>
          </a:prstGeom>
        </p:spPr>
      </p:pic>
      <p:pic>
        <p:nvPicPr>
          <p:cNvPr id="7" name="Picture 6">
            <a:extLst>
              <a:ext uri="{FF2B5EF4-FFF2-40B4-BE49-F238E27FC236}">
                <a16:creationId xmlns:a16="http://schemas.microsoft.com/office/drawing/2014/main" id="{B3A684CD-C537-8B57-C15E-96B56197C1EE}"/>
              </a:ext>
            </a:extLst>
          </p:cNvPr>
          <p:cNvPicPr>
            <a:picLocks noChangeAspect="1"/>
          </p:cNvPicPr>
          <p:nvPr/>
        </p:nvPicPr>
        <p:blipFill rotWithShape="1">
          <a:blip r:embed="rId3"/>
          <a:srcRect l="1593" t="3600"/>
          <a:stretch/>
        </p:blipFill>
        <p:spPr>
          <a:xfrm>
            <a:off x="6794337" y="5172602"/>
            <a:ext cx="5604489" cy="1590596"/>
          </a:xfrm>
          <a:prstGeom prst="rect">
            <a:avLst/>
          </a:prstGeom>
        </p:spPr>
      </p:pic>
      <p:pic>
        <p:nvPicPr>
          <p:cNvPr id="9" name="Picture 8">
            <a:extLst>
              <a:ext uri="{FF2B5EF4-FFF2-40B4-BE49-F238E27FC236}">
                <a16:creationId xmlns:a16="http://schemas.microsoft.com/office/drawing/2014/main" id="{93CE4B2C-4A8B-6FD3-3A2C-93098B2AB4FF}"/>
              </a:ext>
            </a:extLst>
          </p:cNvPr>
          <p:cNvPicPr>
            <a:picLocks noChangeAspect="1"/>
          </p:cNvPicPr>
          <p:nvPr/>
        </p:nvPicPr>
        <p:blipFill>
          <a:blip r:embed="rId4"/>
          <a:stretch>
            <a:fillRect/>
          </a:stretch>
        </p:blipFill>
        <p:spPr>
          <a:xfrm>
            <a:off x="6849595" y="941194"/>
            <a:ext cx="3512527" cy="2435293"/>
          </a:xfrm>
          <a:prstGeom prst="rect">
            <a:avLst/>
          </a:prstGeom>
        </p:spPr>
      </p:pic>
      <p:pic>
        <p:nvPicPr>
          <p:cNvPr id="11" name="Picture 10">
            <a:extLst>
              <a:ext uri="{FF2B5EF4-FFF2-40B4-BE49-F238E27FC236}">
                <a16:creationId xmlns:a16="http://schemas.microsoft.com/office/drawing/2014/main" id="{25EF6549-BDC2-52F4-7233-A017D218DF73}"/>
              </a:ext>
            </a:extLst>
          </p:cNvPr>
          <p:cNvPicPr>
            <a:picLocks noChangeAspect="1"/>
          </p:cNvPicPr>
          <p:nvPr/>
        </p:nvPicPr>
        <p:blipFill>
          <a:blip r:embed="rId5"/>
          <a:stretch>
            <a:fillRect/>
          </a:stretch>
        </p:blipFill>
        <p:spPr>
          <a:xfrm>
            <a:off x="232693" y="5175616"/>
            <a:ext cx="6458282" cy="1587582"/>
          </a:xfrm>
          <a:prstGeom prst="rect">
            <a:avLst/>
          </a:prstGeom>
        </p:spPr>
      </p:pic>
      <p:pic>
        <p:nvPicPr>
          <p:cNvPr id="13" name="Picture 12">
            <a:extLst>
              <a:ext uri="{FF2B5EF4-FFF2-40B4-BE49-F238E27FC236}">
                <a16:creationId xmlns:a16="http://schemas.microsoft.com/office/drawing/2014/main" id="{800F6311-DEFE-D365-7BAD-6E3A5316494C}"/>
              </a:ext>
            </a:extLst>
          </p:cNvPr>
          <p:cNvPicPr>
            <a:picLocks noChangeAspect="1"/>
          </p:cNvPicPr>
          <p:nvPr/>
        </p:nvPicPr>
        <p:blipFill>
          <a:blip r:embed="rId6"/>
          <a:stretch>
            <a:fillRect/>
          </a:stretch>
        </p:blipFill>
        <p:spPr>
          <a:xfrm>
            <a:off x="232693" y="941194"/>
            <a:ext cx="6458282" cy="2430366"/>
          </a:xfrm>
          <a:prstGeom prst="rect">
            <a:avLst/>
          </a:prstGeom>
        </p:spPr>
      </p:pic>
      <p:pic>
        <p:nvPicPr>
          <p:cNvPr id="15" name="Picture 14">
            <a:extLst>
              <a:ext uri="{FF2B5EF4-FFF2-40B4-BE49-F238E27FC236}">
                <a16:creationId xmlns:a16="http://schemas.microsoft.com/office/drawing/2014/main" id="{543FBE33-1F78-EC9A-8FE4-0FDBEA00AB3F}"/>
              </a:ext>
            </a:extLst>
          </p:cNvPr>
          <p:cNvPicPr>
            <a:picLocks noChangeAspect="1"/>
          </p:cNvPicPr>
          <p:nvPr/>
        </p:nvPicPr>
        <p:blipFill>
          <a:blip r:embed="rId7"/>
          <a:stretch>
            <a:fillRect/>
          </a:stretch>
        </p:blipFill>
        <p:spPr>
          <a:xfrm>
            <a:off x="5044615" y="3504918"/>
            <a:ext cx="5407824" cy="1539253"/>
          </a:xfrm>
          <a:prstGeom prst="rect">
            <a:avLst/>
          </a:prstGeom>
        </p:spPr>
      </p:pic>
    </p:spTree>
    <p:extLst>
      <p:ext uri="{BB962C8B-B14F-4D97-AF65-F5344CB8AC3E}">
        <p14:creationId xmlns:p14="http://schemas.microsoft.com/office/powerpoint/2010/main" val="3884213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 presetClass="entr" presetSubtype="4"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ppt_x"/>
                                          </p:val>
                                        </p:tav>
                                        <p:tav tm="100000">
                                          <p:val>
                                            <p:strVal val="#ppt_x"/>
                                          </p:val>
                                        </p:tav>
                                      </p:tavLst>
                                    </p:anim>
                                    <p:anim calcmode="lin" valueType="num">
                                      <p:cBhvr additive="base">
                                        <p:cTn id="19" dur="500" fill="hold"/>
                                        <p:tgtEl>
                                          <p:spTgt spid="9"/>
                                        </p:tgtEl>
                                        <p:attrNameLst>
                                          <p:attrName>ppt_y</p:attrName>
                                        </p:attrNameLst>
                                      </p:cBhvr>
                                      <p:tavLst>
                                        <p:tav tm="0">
                                          <p:val>
                                            <p:strVal val="1+#ppt_h/2"/>
                                          </p:val>
                                        </p:tav>
                                        <p:tav tm="100000">
                                          <p:val>
                                            <p:strVal val="#ppt_y"/>
                                          </p:val>
                                        </p:tav>
                                      </p:tavLst>
                                    </p:anim>
                                  </p:childTnLst>
                                </p:cTn>
                              </p:par>
                            </p:childTnLst>
                          </p:cTn>
                        </p:par>
                        <p:par>
                          <p:cTn id="20" fill="hold">
                            <p:stCondLst>
                              <p:cond delay="2000"/>
                            </p:stCondLst>
                            <p:childTnLst>
                              <p:par>
                                <p:cTn id="21" presetID="2" presetClass="entr" presetSubtype="4"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childTnLst>
                          </p:cTn>
                        </p:par>
                        <p:par>
                          <p:cTn id="25" fill="hold">
                            <p:stCondLst>
                              <p:cond delay="2500"/>
                            </p:stCondLst>
                            <p:childTnLst>
                              <p:par>
                                <p:cTn id="26" presetID="2" presetClass="entr" presetSubtype="4"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500" fill="hold"/>
                                        <p:tgtEl>
                                          <p:spTgt spid="13"/>
                                        </p:tgtEl>
                                        <p:attrNameLst>
                                          <p:attrName>ppt_x</p:attrName>
                                        </p:attrNameLst>
                                      </p:cBhvr>
                                      <p:tavLst>
                                        <p:tav tm="0">
                                          <p:val>
                                            <p:strVal val="#ppt_x"/>
                                          </p:val>
                                        </p:tav>
                                        <p:tav tm="100000">
                                          <p:val>
                                            <p:strVal val="#ppt_x"/>
                                          </p:val>
                                        </p:tav>
                                      </p:tavLst>
                                    </p:anim>
                                    <p:anim calcmode="lin" valueType="num">
                                      <p:cBhvr additive="base">
                                        <p:cTn id="29" dur="500" fill="hold"/>
                                        <p:tgtEl>
                                          <p:spTgt spid="13"/>
                                        </p:tgtEl>
                                        <p:attrNameLst>
                                          <p:attrName>ppt_y</p:attrName>
                                        </p:attrNameLst>
                                      </p:cBhvr>
                                      <p:tavLst>
                                        <p:tav tm="0">
                                          <p:val>
                                            <p:strVal val="1+#ppt_h/2"/>
                                          </p:val>
                                        </p:tav>
                                        <p:tav tm="100000">
                                          <p:val>
                                            <p:strVal val="#ppt_y"/>
                                          </p:val>
                                        </p:tav>
                                      </p:tavLst>
                                    </p:anim>
                                  </p:childTnLst>
                                </p:cTn>
                              </p:par>
                            </p:childTnLst>
                          </p:cTn>
                        </p:par>
                        <p:par>
                          <p:cTn id="30" fill="hold">
                            <p:stCondLst>
                              <p:cond delay="3000"/>
                            </p:stCondLst>
                            <p:childTnLst>
                              <p:par>
                                <p:cTn id="31" presetID="2" presetClass="entr" presetSubtype="4" fill="hold" nodeType="after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additive="base">
                                        <p:cTn id="33" dur="500" fill="hold"/>
                                        <p:tgtEl>
                                          <p:spTgt spid="15"/>
                                        </p:tgtEl>
                                        <p:attrNameLst>
                                          <p:attrName>ppt_x</p:attrName>
                                        </p:attrNameLst>
                                      </p:cBhvr>
                                      <p:tavLst>
                                        <p:tav tm="0">
                                          <p:val>
                                            <p:strVal val="#ppt_x"/>
                                          </p:val>
                                        </p:tav>
                                        <p:tav tm="100000">
                                          <p:val>
                                            <p:strVal val="#ppt_x"/>
                                          </p:val>
                                        </p:tav>
                                      </p:tavLst>
                                    </p:anim>
                                    <p:anim calcmode="lin" valueType="num">
                                      <p:cBhvr additive="base">
                                        <p:cTn id="3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454BE-4468-1340-2AE2-D88EA2DCECC5}"/>
              </a:ext>
            </a:extLst>
          </p:cNvPr>
          <p:cNvSpPr>
            <a:spLocks noGrp="1"/>
          </p:cNvSpPr>
          <p:nvPr>
            <p:ph type="title"/>
          </p:nvPr>
        </p:nvSpPr>
        <p:spPr/>
        <p:txBody>
          <a:bodyPr/>
          <a:lstStyle/>
          <a:p>
            <a:endParaRPr lang="en-US"/>
          </a:p>
        </p:txBody>
      </p:sp>
      <p:graphicFrame>
        <p:nvGraphicFramePr>
          <p:cNvPr id="6" name="Content Placeholder 5">
            <a:extLst>
              <a:ext uri="{FF2B5EF4-FFF2-40B4-BE49-F238E27FC236}">
                <a16:creationId xmlns:a16="http://schemas.microsoft.com/office/drawing/2014/main" id="{6094C4E1-A451-5D5E-D9CD-84B7D4CD0F25}"/>
              </a:ext>
            </a:extLst>
          </p:cNvPr>
          <p:cNvGraphicFramePr>
            <a:graphicFrameLocks noGrp="1"/>
          </p:cNvGraphicFramePr>
          <p:nvPr>
            <p:ph idx="1"/>
            <p:extLst>
              <p:ext uri="{D42A27DB-BD31-4B8C-83A1-F6EECF244321}">
                <p14:modId xmlns:p14="http://schemas.microsoft.com/office/powerpoint/2010/main" val="1353352731"/>
              </p:ext>
            </p:extLst>
          </p:nvPr>
        </p:nvGraphicFramePr>
        <p:xfrm>
          <a:off x="914400" y="2095500"/>
          <a:ext cx="10353675" cy="36957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69632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BGRectangle">
            <a:extLst>
              <a:ext uri="{FF2B5EF4-FFF2-40B4-BE49-F238E27FC236}">
                <a16:creationId xmlns:a16="http://schemas.microsoft.com/office/drawing/2014/main" id="{16BC098D-086C-4307-9083-7A7CF6D5C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Rectangle 36">
            <a:extLst>
              <a:ext uri="{FF2B5EF4-FFF2-40B4-BE49-F238E27FC236}">
                <a16:creationId xmlns:a16="http://schemas.microsoft.com/office/drawing/2014/main" id="{988D751D-0DD2-441B-8F53-769CC95FBA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descr="A picture containing outdoor&#10;&#10;Description automatically generated">
            <a:extLst>
              <a:ext uri="{FF2B5EF4-FFF2-40B4-BE49-F238E27FC236}">
                <a16:creationId xmlns:a16="http://schemas.microsoft.com/office/drawing/2014/main" id="{C5237D31-A189-A3C9-F0A3-B9029AF0B288}"/>
              </a:ext>
            </a:extLst>
          </p:cNvPr>
          <p:cNvPicPr>
            <a:picLocks noChangeAspect="1"/>
          </p:cNvPicPr>
          <p:nvPr/>
        </p:nvPicPr>
        <p:blipFill rotWithShape="1">
          <a:blip r:embed="rId2">
            <a:alphaModFix amt="50000"/>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260" b="14470"/>
          <a:stretch/>
        </p:blipFill>
        <p:spPr>
          <a:xfrm>
            <a:off x="20" y="1"/>
            <a:ext cx="12191980" cy="6857999"/>
          </a:xfrm>
          <a:prstGeom prst="rect">
            <a:avLst/>
          </a:prstGeom>
        </p:spPr>
      </p:pic>
      <p:sp>
        <p:nvSpPr>
          <p:cNvPr id="2" name="Title 1">
            <a:extLst>
              <a:ext uri="{FF2B5EF4-FFF2-40B4-BE49-F238E27FC236}">
                <a16:creationId xmlns:a16="http://schemas.microsoft.com/office/drawing/2014/main" id="{DEC021CB-B4FE-80A8-4A7F-61EC709C9AA6}"/>
              </a:ext>
            </a:extLst>
          </p:cNvPr>
          <p:cNvSpPr>
            <a:spLocks noGrp="1"/>
          </p:cNvSpPr>
          <p:nvPr>
            <p:ph type="title"/>
          </p:nvPr>
        </p:nvSpPr>
        <p:spPr>
          <a:xfrm>
            <a:off x="7859437" y="957695"/>
            <a:ext cx="3494362" cy="4930246"/>
          </a:xfrm>
        </p:spPr>
        <p:txBody>
          <a:bodyPr>
            <a:normAutofit/>
          </a:bodyPr>
          <a:lstStyle/>
          <a:p>
            <a:pPr algn="r"/>
            <a:r>
              <a:rPr lang="en-IN" sz="3700">
                <a:solidFill>
                  <a:schemeClr val="bg1"/>
                </a:solidFill>
                <a:latin typeface="+mn-lt"/>
              </a:rPr>
              <a:t>The Indian Police Communication System</a:t>
            </a:r>
            <a:br>
              <a:rPr lang="en-US" sz="3700">
                <a:solidFill>
                  <a:schemeClr val="bg1"/>
                </a:solidFill>
              </a:rPr>
            </a:br>
            <a:endParaRPr lang="en-IN" sz="3700">
              <a:solidFill>
                <a:schemeClr val="bg1"/>
              </a:solidFill>
            </a:endParaRPr>
          </a:p>
        </p:txBody>
      </p:sp>
      <p:sp>
        <p:nvSpPr>
          <p:cNvPr id="3" name="Content Placeholder 2">
            <a:extLst>
              <a:ext uri="{FF2B5EF4-FFF2-40B4-BE49-F238E27FC236}">
                <a16:creationId xmlns:a16="http://schemas.microsoft.com/office/drawing/2014/main" id="{9E6B932D-D3CE-A247-C253-D40ABB2723EE}"/>
              </a:ext>
            </a:extLst>
          </p:cNvPr>
          <p:cNvSpPr>
            <a:spLocks noGrp="1"/>
          </p:cNvSpPr>
          <p:nvPr>
            <p:ph idx="1"/>
          </p:nvPr>
        </p:nvSpPr>
        <p:spPr>
          <a:xfrm>
            <a:off x="857266" y="963877"/>
            <a:ext cx="6377769" cy="4930246"/>
          </a:xfrm>
        </p:spPr>
        <p:txBody>
          <a:bodyPr anchor="ctr">
            <a:normAutofit/>
          </a:bodyPr>
          <a:lstStyle/>
          <a:p>
            <a:r>
              <a:rPr lang="en-US" sz="2000" dirty="0">
                <a:solidFill>
                  <a:schemeClr val="bg1"/>
                </a:solidFill>
              </a:rPr>
              <a:t>The Police handsets are mini radio sets that work on VHF and UHF frequency ranges. They can communicate only in the line of sight, so the police use repeater stations to extend their range.</a:t>
            </a:r>
          </a:p>
          <a:p>
            <a:r>
              <a:rPr lang="en-US" sz="2000" b="0" i="0" dirty="0">
                <a:solidFill>
                  <a:schemeClr val="bg1"/>
                </a:solidFill>
                <a:effectLst/>
              </a:rPr>
              <a:t>These wireless repeater stations do the job of relaying signals of Walkie-Talkies that are not in the line of sight. The radio frequency range band </a:t>
            </a:r>
            <a:r>
              <a:rPr lang="en-US" sz="2000" b="0" i="0">
                <a:solidFill>
                  <a:schemeClr val="bg1"/>
                </a:solidFill>
                <a:effectLst/>
              </a:rPr>
              <a:t>of UHF </a:t>
            </a:r>
            <a:r>
              <a:rPr lang="en-US" sz="2000" b="0" i="0" dirty="0">
                <a:solidFill>
                  <a:schemeClr val="bg1"/>
                </a:solidFill>
                <a:effectLst/>
              </a:rPr>
              <a:t>is </a:t>
            </a:r>
            <a:r>
              <a:rPr lang="en-US" sz="2000" dirty="0">
                <a:solidFill>
                  <a:schemeClr val="bg1"/>
                </a:solidFill>
              </a:rPr>
              <a:t>76</a:t>
            </a:r>
            <a:r>
              <a:rPr lang="en-US" sz="2000" b="0" i="0" dirty="0">
                <a:solidFill>
                  <a:schemeClr val="bg1"/>
                </a:solidFill>
                <a:effectLst/>
              </a:rPr>
              <a:t> Mega Hertz </a:t>
            </a:r>
            <a:r>
              <a:rPr lang="en-US" sz="2000" b="0" i="0">
                <a:solidFill>
                  <a:schemeClr val="bg1"/>
                </a:solidFill>
                <a:effectLst/>
              </a:rPr>
              <a:t>to 86 </a:t>
            </a:r>
            <a:r>
              <a:rPr lang="en-US" sz="2000" b="0" i="0" dirty="0">
                <a:solidFill>
                  <a:schemeClr val="bg1"/>
                </a:solidFill>
                <a:effectLst/>
              </a:rPr>
              <a:t>Mega Hertz.</a:t>
            </a:r>
          </a:p>
          <a:p>
            <a:r>
              <a:rPr lang="en-US" sz="2000" dirty="0">
                <a:solidFill>
                  <a:schemeClr val="bg1"/>
                </a:solidFill>
              </a:rPr>
              <a:t>These handsets are radio stations in themselves and don't need any kind of towers to operate. In cases of an emergency, the police wireless networks will stand the test of time.</a:t>
            </a:r>
          </a:p>
          <a:p>
            <a:r>
              <a:rPr lang="en-US" sz="2000" dirty="0">
                <a:solidFill>
                  <a:schemeClr val="bg1"/>
                </a:solidFill>
              </a:rPr>
              <a:t>T</a:t>
            </a:r>
            <a:r>
              <a:rPr lang="en-US" sz="2000" b="0" i="0" u="none" strike="noStrike" dirty="0">
                <a:solidFill>
                  <a:schemeClr val="bg1"/>
                </a:solidFill>
                <a:effectLst/>
              </a:rPr>
              <a:t>he shortcomings are in the process of slow information collection and uneven access, use, and familiarity with technology, particularly at the cutting-edge level</a:t>
            </a:r>
            <a:r>
              <a:rPr lang="en-US" sz="2000" b="0" i="0" u="none" strike="noStrike" dirty="0">
                <a:solidFill>
                  <a:schemeClr val="bg1"/>
                </a:solidFill>
                <a:effectLst/>
                <a:latin typeface="Arial" panose="020B0604020202020204" pitchFamily="34" charset="0"/>
              </a:rPr>
              <a:t>.</a:t>
            </a:r>
            <a:endParaRPr lang="en-IN" sz="2000" dirty="0">
              <a:solidFill>
                <a:schemeClr val="bg1"/>
              </a:solidFill>
            </a:endParaRPr>
          </a:p>
        </p:txBody>
      </p:sp>
      <p:sp>
        <p:nvSpPr>
          <p:cNvPr id="39" name="!!Line">
            <a:extLst>
              <a:ext uri="{FF2B5EF4-FFF2-40B4-BE49-F238E27FC236}">
                <a16:creationId xmlns:a16="http://schemas.microsoft.com/office/drawing/2014/main" id="{4EC84052-44EC-43C9-822F-65E473CBD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2184" y="2209249"/>
            <a:ext cx="27432" cy="2505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23622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olice car red lights in night time">
            <a:extLst>
              <a:ext uri="{FF2B5EF4-FFF2-40B4-BE49-F238E27FC236}">
                <a16:creationId xmlns:a16="http://schemas.microsoft.com/office/drawing/2014/main" id="{710C070F-9E30-FA1B-DDA2-D0EF7BE35989}"/>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7271" b="14332"/>
          <a:stretch/>
        </p:blipFill>
        <p:spPr>
          <a:xfrm>
            <a:off x="20" y="1"/>
            <a:ext cx="12191980" cy="6857999"/>
          </a:xfrm>
          <a:prstGeom prst="rect">
            <a:avLst/>
          </a:prstGeom>
        </p:spPr>
      </p:pic>
      <p:sp>
        <p:nvSpPr>
          <p:cNvPr id="2" name="Title 1">
            <a:extLst>
              <a:ext uri="{FF2B5EF4-FFF2-40B4-BE49-F238E27FC236}">
                <a16:creationId xmlns:a16="http://schemas.microsoft.com/office/drawing/2014/main" id="{070E8C69-F62F-3486-7F2E-9F58B59BC598}"/>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Recent Cases of Illegal Interception</a:t>
            </a:r>
          </a:p>
        </p:txBody>
      </p:sp>
      <p:cxnSp>
        <p:nvCxnSpPr>
          <p:cNvPr id="12" name="Straight Connector 11">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E91BF2F-720C-43DB-A868-7FFC978C716A}"/>
              </a:ext>
            </a:extLst>
          </p:cNvPr>
          <p:cNvSpPr>
            <a:spLocks noGrp="1"/>
          </p:cNvSpPr>
          <p:nvPr>
            <p:ph idx="1"/>
          </p:nvPr>
        </p:nvSpPr>
        <p:spPr>
          <a:xfrm>
            <a:off x="5155379" y="1065862"/>
            <a:ext cx="5744685" cy="4726276"/>
          </a:xfrm>
        </p:spPr>
        <p:txBody>
          <a:bodyPr anchor="ctr">
            <a:normAutofit/>
          </a:bodyPr>
          <a:lstStyle/>
          <a:p>
            <a:r>
              <a:rPr lang="en-IN" sz="2000">
                <a:solidFill>
                  <a:srgbClr val="FFFFFF"/>
                </a:solidFill>
              </a:rPr>
              <a:t>Feb 2012, Kochi*: Rampant usage of wireless equipment by unauthorized persons resulted in leakage of police communications between control rooms. Most Chinese-made FM radio sets in the market have FM bandwidth from 70Mhz to 200MHz can be used to tune in to police bandwidth of 76Mhz to 86Mhz.</a:t>
            </a:r>
          </a:p>
          <a:p>
            <a:r>
              <a:rPr lang="en-IN" sz="2000">
                <a:solidFill>
                  <a:srgbClr val="FFFFFF"/>
                </a:solidFill>
              </a:rPr>
              <a:t>May 2015, Bhopal*: A person running a security agency was arrested with wireless sets tuned to Army and Cop frequencies. He was believed to have connections with Pakistan and was keeping taps on VIP movements.</a:t>
            </a:r>
          </a:p>
          <a:p>
            <a:endParaRPr lang="en-IN" sz="2000">
              <a:solidFill>
                <a:srgbClr val="FFFFFF"/>
              </a:solidFill>
            </a:endParaRPr>
          </a:p>
          <a:p>
            <a:pPr marL="0" indent="0">
              <a:buNone/>
            </a:pPr>
            <a:r>
              <a:rPr lang="en-IN" sz="2000">
                <a:solidFill>
                  <a:srgbClr val="FFFFFF"/>
                </a:solidFill>
              </a:rPr>
              <a:t>(*Source TOI)</a:t>
            </a:r>
          </a:p>
        </p:txBody>
      </p:sp>
    </p:spTree>
    <p:extLst>
      <p:ext uri="{BB962C8B-B14F-4D97-AF65-F5344CB8AC3E}">
        <p14:creationId xmlns:p14="http://schemas.microsoft.com/office/powerpoint/2010/main" val="425746647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39" name="Rectangle 24">
            <a:extLst>
              <a:ext uri="{FF2B5EF4-FFF2-40B4-BE49-F238E27FC236}">
                <a16:creationId xmlns:a16="http://schemas.microsoft.com/office/drawing/2014/main" id="{DC14B3F1-8CC5-4623-94B0-4445E3775D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17A67389-FD15-D090-7F85-6605E406C0D3}"/>
              </a:ext>
            </a:extLst>
          </p:cNvPr>
          <p:cNvSpPr>
            <a:spLocks noGrp="1"/>
          </p:cNvSpPr>
          <p:nvPr>
            <p:ph type="title"/>
          </p:nvPr>
        </p:nvSpPr>
        <p:spPr>
          <a:xfrm>
            <a:off x="841248" y="365124"/>
            <a:ext cx="4929556" cy="2057400"/>
          </a:xfrm>
        </p:spPr>
        <p:txBody>
          <a:bodyPr vert="horz" lIns="91440" tIns="45720" rIns="91440" bIns="45720" rtlCol="0" anchor="b">
            <a:normAutofit/>
          </a:bodyPr>
          <a:lstStyle/>
          <a:p>
            <a:r>
              <a:rPr lang="en-US" sz="4000" kern="1200" dirty="0">
                <a:solidFill>
                  <a:schemeClr val="tx1"/>
                </a:solidFill>
                <a:latin typeface="+mj-lt"/>
                <a:ea typeface="+mj-ea"/>
                <a:cs typeface="+mj-cs"/>
              </a:rPr>
              <a:t>Interception of Radios</a:t>
            </a:r>
          </a:p>
        </p:txBody>
      </p:sp>
      <p:sp>
        <p:nvSpPr>
          <p:cNvPr id="15" name="Content Placeholder 14">
            <a:extLst>
              <a:ext uri="{FF2B5EF4-FFF2-40B4-BE49-F238E27FC236}">
                <a16:creationId xmlns:a16="http://schemas.microsoft.com/office/drawing/2014/main" id="{AA5D5C7C-1DAA-1CA5-E54A-37F1A2961434}"/>
              </a:ext>
            </a:extLst>
          </p:cNvPr>
          <p:cNvSpPr>
            <a:spLocks noGrp="1"/>
          </p:cNvSpPr>
          <p:nvPr>
            <p:ph sz="half" idx="1"/>
          </p:nvPr>
        </p:nvSpPr>
        <p:spPr>
          <a:xfrm>
            <a:off x="841248" y="2624962"/>
            <a:ext cx="4929556" cy="3538094"/>
          </a:xfrm>
        </p:spPr>
        <p:txBody>
          <a:bodyPr vert="horz" lIns="91440" tIns="45720" rIns="91440" bIns="45720" rtlCol="0">
            <a:normAutofit/>
          </a:bodyPr>
          <a:lstStyle/>
          <a:p>
            <a:pPr marL="0" indent="0" algn="just">
              <a:buNone/>
            </a:pPr>
            <a:r>
              <a:rPr lang="en-US" sz="2000" dirty="0"/>
              <a:t>It is really easy to intercept all types of radio communications, including that of Police radios with Software Defined Radio (SDR) modules, which are again openly available on e-commerce websites like Amazon. Open-source applications like GNU-Radio, CubicSDR, etc., can be used to tune into the radio frequencies and record or listen. Hence, the proposed solution implements AES for encrypting the transmitted data so that intercepts cannot be decrypted to get the original content.</a:t>
            </a:r>
          </a:p>
        </p:txBody>
      </p:sp>
      <p:cxnSp>
        <p:nvCxnSpPr>
          <p:cNvPr id="40" name="Straight Connector 26">
            <a:extLst>
              <a:ext uri="{FF2B5EF4-FFF2-40B4-BE49-F238E27FC236}">
                <a16:creationId xmlns:a16="http://schemas.microsoft.com/office/drawing/2014/main" id="{B8EC0F70-6AFD-45BE-8F70-52888FC304F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319763"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Content Placeholder 17" descr="A screenshot of a computer&#10;&#10;Description automatically generated with medium confidence">
            <a:extLst>
              <a:ext uri="{FF2B5EF4-FFF2-40B4-BE49-F238E27FC236}">
                <a16:creationId xmlns:a16="http://schemas.microsoft.com/office/drawing/2014/main" id="{E58F653F-7C46-BED9-1876-F049F0C56488}"/>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701" r="12861" b="-2"/>
          <a:stretch/>
        </p:blipFill>
        <p:spPr>
          <a:xfrm>
            <a:off x="6818278" y="343454"/>
            <a:ext cx="4853685" cy="2934000"/>
          </a:xfrm>
          <a:prstGeom prst="rect">
            <a:avLst/>
          </a:prstGeom>
        </p:spPr>
      </p:pic>
      <p:pic>
        <p:nvPicPr>
          <p:cNvPr id="20" name="Picture 19">
            <a:extLst>
              <a:ext uri="{FF2B5EF4-FFF2-40B4-BE49-F238E27FC236}">
                <a16:creationId xmlns:a16="http://schemas.microsoft.com/office/drawing/2014/main" id="{E6C3A758-A8F3-C4E4-5751-8483A4E2D047}"/>
              </a:ext>
            </a:extLst>
          </p:cNvPr>
          <p:cNvPicPr>
            <a:picLocks noChangeAspect="1"/>
          </p:cNvPicPr>
          <p:nvPr/>
        </p:nvPicPr>
        <p:blipFill rotWithShape="1">
          <a:blip r:embed="rId3"/>
          <a:srcRect r="3727" b="1"/>
          <a:stretch/>
        </p:blipFill>
        <p:spPr>
          <a:xfrm>
            <a:off x="6818278" y="3597883"/>
            <a:ext cx="4853685" cy="2936699"/>
          </a:xfrm>
          <a:prstGeom prst="rect">
            <a:avLst/>
          </a:prstGeom>
        </p:spPr>
      </p:pic>
    </p:spTree>
    <p:extLst>
      <p:ext uri="{BB962C8B-B14F-4D97-AF65-F5344CB8AC3E}">
        <p14:creationId xmlns:p14="http://schemas.microsoft.com/office/powerpoint/2010/main" val="3502531730"/>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4" name="Rectangle 1033">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ESP 5 PCs 3.5mm 3 Pole Male Repair Headphones Audio Jack Plug Connector  Head, 3.5 mm audio pin Electronic Component Price in India - Buy ESP 5 PCs  3.5mm 3 Pole Male">
            <a:extLst>
              <a:ext uri="{FF2B5EF4-FFF2-40B4-BE49-F238E27FC236}">
                <a16:creationId xmlns:a16="http://schemas.microsoft.com/office/drawing/2014/main" id="{402ABC43-98A4-C250-C1F0-FD548B9E9649}"/>
              </a:ext>
            </a:extLst>
          </p:cNvPr>
          <p:cNvPicPr>
            <a:picLocks noChangeAspect="1" noChangeArrowheads="1"/>
          </p:cNvPicPr>
          <p:nvPr/>
        </p:nvPicPr>
        <p:blipFill rotWithShape="1">
          <a:blip r:embed="rId2">
            <a:alphaModFix amt="35000"/>
            <a:extLst>
              <a:ext uri="{BEBA8EAE-BF5A-486C-A8C5-ECC9F3942E4B}">
                <a14:imgProps xmlns:a14="http://schemas.microsoft.com/office/drawing/2010/main">
                  <a14:imgLayer r:embed="rId3">
                    <a14:imgEffect>
                      <a14:backgroundRemoval t="7197" b="93561" l="1683" r="97356">
                        <a14:foregroundMark x1="2644" y1="94318" x2="20192" y2="78788"/>
                        <a14:foregroundMark x1="89663" y1="13258" x2="94471" y2="9848"/>
                        <a14:foregroundMark x1="26202" y1="72348" x2="26683" y2="74621"/>
                        <a14:foregroundMark x1="1923" y1="91288" x2="2644" y2="91288"/>
                        <a14:foregroundMark x1="96154" y1="7197" x2="97356" y2="12500"/>
                        <a14:backgroundMark x1="0" y1="98106" x2="0" y2="98106"/>
                      </a14:backgroundRemoval>
                    </a14:imgEffect>
                  </a14:imgLayer>
                </a14:imgProps>
              </a:ext>
              <a:ext uri="{28A0092B-C50C-407E-A947-70E740481C1C}">
                <a14:useLocalDpi xmlns:a14="http://schemas.microsoft.com/office/drawing/2010/main" val="0"/>
              </a:ext>
            </a:extLst>
          </a:blip>
          <a:srcRect t="8625" r="1" b="2739"/>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1076511-5481-80A5-CA66-2CACE1ED38BE}"/>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Unique solution</a:t>
            </a:r>
          </a:p>
        </p:txBody>
      </p:sp>
      <p:cxnSp>
        <p:nvCxnSpPr>
          <p:cNvPr id="1036" name="Straight Connector 1035">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0D4D834-7E36-4BB9-8559-45303BE5A059}"/>
              </a:ext>
            </a:extLst>
          </p:cNvPr>
          <p:cNvSpPr>
            <a:spLocks noGrp="1"/>
          </p:cNvSpPr>
          <p:nvPr>
            <p:ph idx="1"/>
          </p:nvPr>
        </p:nvSpPr>
        <p:spPr>
          <a:xfrm>
            <a:off x="5155379" y="1065862"/>
            <a:ext cx="5744685" cy="4726276"/>
          </a:xfrm>
        </p:spPr>
        <p:txBody>
          <a:bodyPr anchor="ctr">
            <a:normAutofit/>
          </a:bodyPr>
          <a:lstStyle/>
          <a:p>
            <a:pPr marL="0" indent="0">
              <a:buNone/>
            </a:pPr>
            <a:r>
              <a:rPr lang="en-IN" sz="1700">
                <a:solidFill>
                  <a:srgbClr val="FFFFFF"/>
                </a:solidFill>
              </a:rPr>
              <a:t>The way we decided to approach the problem statement would be kind of unique. We did not just solve the problem for police radios, but we have come up with a solution for secure, robust and highspeed file transmission for any device supporting audio transmission. This can be police radios, the civilian walkie talkies and even wired and wireless phone lines. Hence, we claim that if not just police, other personals in duties like that of security guards to even army personals would be benefited with this product.</a:t>
            </a:r>
          </a:p>
          <a:p>
            <a:pPr marL="0" indent="0">
              <a:buNone/>
            </a:pPr>
            <a:r>
              <a:rPr lang="en-IN" sz="1700">
                <a:solidFill>
                  <a:srgbClr val="FFFFFF"/>
                </a:solidFill>
              </a:rPr>
              <a:t>This generalized solution features a plug and play type connectivity where it can just be plugged into the communication device like a police radio. It provides a 3.5mm audio jack interface which requires no further driver support or anything. And even if the communicating device does not have a 3.5mm audio jack, the wires can be directly soldered with the microphone and speaker of the given device.</a:t>
            </a:r>
          </a:p>
        </p:txBody>
      </p:sp>
    </p:spTree>
    <p:extLst>
      <p:ext uri="{BB962C8B-B14F-4D97-AF65-F5344CB8AC3E}">
        <p14:creationId xmlns:p14="http://schemas.microsoft.com/office/powerpoint/2010/main" val="3943699576"/>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BGRectangle">
            <a:extLst>
              <a:ext uri="{FF2B5EF4-FFF2-40B4-BE49-F238E27FC236}">
                <a16:creationId xmlns:a16="http://schemas.microsoft.com/office/drawing/2014/main" id="{25E8815A-9407-4234-B08F-A1E49DCD7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3" name="Picture 22" descr="Digital financial graph">
            <a:extLst>
              <a:ext uri="{FF2B5EF4-FFF2-40B4-BE49-F238E27FC236}">
                <a16:creationId xmlns:a16="http://schemas.microsoft.com/office/drawing/2014/main" id="{CD3600BF-192D-0D4D-2647-F257275C355D}"/>
              </a:ext>
            </a:extLst>
          </p:cNvPr>
          <p:cNvPicPr>
            <a:picLocks noChangeAspect="1"/>
          </p:cNvPicPr>
          <p:nvPr/>
        </p:nvPicPr>
        <p:blipFill rotWithShape="1">
          <a:blip r:embed="rId2">
            <a:alphaModFix amt="50000"/>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D8C67FD4-157D-34C1-BCC8-B91FF5FB22E1}"/>
              </a:ext>
            </a:extLst>
          </p:cNvPr>
          <p:cNvSpPr>
            <a:spLocks noGrp="1"/>
          </p:cNvSpPr>
          <p:nvPr>
            <p:ph type="title"/>
          </p:nvPr>
        </p:nvSpPr>
        <p:spPr>
          <a:xfrm>
            <a:off x="838200" y="963877"/>
            <a:ext cx="3494362" cy="4930246"/>
          </a:xfrm>
        </p:spPr>
        <p:txBody>
          <a:bodyPr>
            <a:normAutofit/>
          </a:bodyPr>
          <a:lstStyle/>
          <a:p>
            <a:pPr algn="r"/>
            <a:r>
              <a:rPr lang="en-IN" dirty="0">
                <a:solidFill>
                  <a:schemeClr val="bg1"/>
                </a:solidFill>
              </a:rPr>
              <a:t>Features</a:t>
            </a:r>
          </a:p>
        </p:txBody>
      </p:sp>
      <p:sp>
        <p:nvSpPr>
          <p:cNvPr id="31" name="!!Line">
            <a:extLst>
              <a:ext uri="{FF2B5EF4-FFF2-40B4-BE49-F238E27FC236}">
                <a16:creationId xmlns:a16="http://schemas.microsoft.com/office/drawing/2014/main" id="{C9C56819-FD02-4626-ABF5-85C7463C9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0580" y="2057400"/>
            <a:ext cx="27432" cy="2743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1748E83-047A-EFAF-2DD2-BBABF40EA13A}"/>
              </a:ext>
            </a:extLst>
          </p:cNvPr>
          <p:cNvSpPr>
            <a:spLocks noGrp="1"/>
          </p:cNvSpPr>
          <p:nvPr>
            <p:ph idx="1"/>
          </p:nvPr>
        </p:nvSpPr>
        <p:spPr>
          <a:xfrm>
            <a:off x="4976031" y="963877"/>
            <a:ext cx="6377769" cy="4930246"/>
          </a:xfrm>
        </p:spPr>
        <p:txBody>
          <a:bodyPr anchor="ctr">
            <a:noAutofit/>
          </a:bodyPr>
          <a:lstStyle/>
          <a:p>
            <a:pPr>
              <a:spcBef>
                <a:spcPts val="500"/>
              </a:spcBef>
            </a:pPr>
            <a:r>
              <a:rPr lang="en-US" sz="3200" b="0" i="0" u="none" strike="noStrike" dirty="0">
                <a:solidFill>
                  <a:schemeClr val="bg1"/>
                </a:solidFill>
                <a:effectLst/>
              </a:rPr>
              <a:t>End-to-end encryption </a:t>
            </a:r>
          </a:p>
          <a:p>
            <a:pPr>
              <a:spcBef>
                <a:spcPts val="500"/>
              </a:spcBef>
            </a:pPr>
            <a:r>
              <a:rPr lang="en-US" sz="3200" dirty="0">
                <a:solidFill>
                  <a:schemeClr val="bg1"/>
                </a:solidFill>
              </a:rPr>
              <a:t>Multimedia</a:t>
            </a:r>
            <a:r>
              <a:rPr lang="en-US" sz="3200" b="0" i="0" u="none" strike="noStrike" dirty="0">
                <a:solidFill>
                  <a:schemeClr val="bg1"/>
                </a:solidFill>
                <a:effectLst/>
              </a:rPr>
              <a:t> compression</a:t>
            </a:r>
          </a:p>
          <a:p>
            <a:pPr>
              <a:spcBef>
                <a:spcPts val="500"/>
              </a:spcBef>
            </a:pPr>
            <a:r>
              <a:rPr lang="en-US" sz="3200" b="0" i="0" u="none" strike="noStrike" dirty="0">
                <a:solidFill>
                  <a:schemeClr val="bg1"/>
                </a:solidFill>
                <a:effectLst/>
              </a:rPr>
              <a:t>Support for steganography</a:t>
            </a:r>
          </a:p>
          <a:p>
            <a:pPr>
              <a:spcBef>
                <a:spcPts val="500"/>
              </a:spcBef>
            </a:pPr>
            <a:r>
              <a:rPr lang="en-US" sz="3200" dirty="0">
                <a:solidFill>
                  <a:schemeClr val="bg1"/>
                </a:solidFill>
              </a:rPr>
              <a:t>Faster transmission</a:t>
            </a:r>
            <a:r>
              <a:rPr lang="en-US" sz="3200" b="0" i="0" u="none" strike="noStrike" dirty="0">
                <a:solidFill>
                  <a:schemeClr val="bg1"/>
                </a:solidFill>
                <a:effectLst/>
              </a:rPr>
              <a:t>: 2 kB/s</a:t>
            </a:r>
            <a:br>
              <a:rPr lang="en-US" sz="3200" b="0" dirty="0">
                <a:solidFill>
                  <a:schemeClr val="bg1"/>
                </a:solidFill>
                <a:effectLst/>
              </a:rPr>
            </a:br>
            <a:endParaRPr lang="en-IN" sz="3200" dirty="0">
              <a:solidFill>
                <a:schemeClr val="bg1"/>
              </a:solidFill>
            </a:endParaRPr>
          </a:p>
        </p:txBody>
      </p:sp>
    </p:spTree>
    <p:extLst>
      <p:ext uri="{BB962C8B-B14F-4D97-AF65-F5344CB8AC3E}">
        <p14:creationId xmlns:p14="http://schemas.microsoft.com/office/powerpoint/2010/main" val="1843904400"/>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otalTime>1155</TotalTime>
  <Words>1296</Words>
  <Application>Microsoft Office PowerPoint</Application>
  <PresentationFormat>Widescreen</PresentationFormat>
  <Paragraphs>103</Paragraphs>
  <Slides>17</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17</vt:i4>
      </vt:variant>
    </vt:vector>
  </HeadingPairs>
  <TitlesOfParts>
    <vt:vector size="25" baseType="lpstr">
      <vt:lpstr>Arial</vt:lpstr>
      <vt:lpstr>Bookman Old Style</vt:lpstr>
      <vt:lpstr>Calibri</vt:lpstr>
      <vt:lpstr>Calibri Light</vt:lpstr>
      <vt:lpstr>Rockwell</vt:lpstr>
      <vt:lpstr>Tw Cen MT</vt:lpstr>
      <vt:lpstr>Office Theme</vt:lpstr>
      <vt:lpstr>Damask</vt:lpstr>
      <vt:lpstr>Hustlers_VIT</vt:lpstr>
      <vt:lpstr>Problem statement (AT985) </vt:lpstr>
      <vt:lpstr>PowerPoint Presentation</vt:lpstr>
      <vt:lpstr>PowerPoint Presentation</vt:lpstr>
      <vt:lpstr>The Indian Police Communication System </vt:lpstr>
      <vt:lpstr>Recent Cases of Illegal Interception</vt:lpstr>
      <vt:lpstr>Interception of Radios</vt:lpstr>
      <vt:lpstr>Unique solution</vt:lpstr>
      <vt:lpstr>Features</vt:lpstr>
      <vt:lpstr>Compression</vt:lpstr>
      <vt:lpstr>Compression data</vt:lpstr>
      <vt:lpstr>PowerPoint Presentation</vt:lpstr>
      <vt:lpstr>Noise?</vt:lpstr>
      <vt:lpstr>Encryption</vt:lpstr>
      <vt:lpstr>Innovation</vt:lpstr>
      <vt:lpstr>Business model</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Hustlers_VIT</dc:title>
  <dc:creator>ADITYA MITRA  20BCR7009</dc:creator>
  <cp:lastModifiedBy>Anisha Ghosh</cp:lastModifiedBy>
  <cp:revision>20</cp:revision>
  <dcterms:created xsi:type="dcterms:W3CDTF">2022-08-19T13:40:44Z</dcterms:created>
  <dcterms:modified xsi:type="dcterms:W3CDTF">2022-08-26T08:41:55Z</dcterms:modified>
</cp:coreProperties>
</file>

<file path=docProps/thumbnail.jpeg>
</file>